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uce Heavy" charset="1" panose="00000A00000000000000"/>
      <p:regular r:id="rId16"/>
    </p:embeddedFont>
    <p:embeddedFont>
      <p:font typeface="Montserrat Bold" charset="1" panose="00000800000000000000"/>
      <p:regular r:id="rId17"/>
    </p:embeddedFont>
    <p:embeddedFont>
      <p:font typeface="Open Sauce" charset="1" panose="00000500000000000000"/>
      <p:regular r:id="rId18"/>
    </p:embeddedFont>
    <p:embeddedFont>
      <p:font typeface="Blueberry" charset="1" panose="02000500000000000000"/>
      <p:regular r:id="rId19"/>
    </p:embeddedFont>
    <p:embeddedFont>
      <p:font typeface="Open Sauce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6666" t="0" r="-16666" b="0"/>
              </a:stretch>
            </a:blipFill>
          </p:spPr>
        </p:sp>
      </p:grpSp>
      <p:grpSp>
        <p:nvGrpSpPr>
          <p:cNvPr name="Group 9" id="9"/>
          <p:cNvGrpSpPr/>
          <p:nvPr/>
        </p:nvGrpSpPr>
        <p:grpSpPr>
          <a:xfrm rot="0">
            <a:off x="1083226" y="2199722"/>
            <a:ext cx="48516" cy="5271504"/>
            <a:chOff x="0" y="0"/>
            <a:chExt cx="12778" cy="1388380"/>
          </a:xfrm>
        </p:grpSpPr>
        <p:sp>
          <p:nvSpPr>
            <p:cNvPr name="Freeform 10" id="10"/>
            <p:cNvSpPr/>
            <p:nvPr/>
          </p:nvSpPr>
          <p:spPr>
            <a:xfrm flipH="false" flipV="false" rot="0">
              <a:off x="0" y="0"/>
              <a:ext cx="12778" cy="1388380"/>
            </a:xfrm>
            <a:custGeom>
              <a:avLst/>
              <a:gdLst/>
              <a:ahLst/>
              <a:cxnLst/>
              <a:rect r="r" b="b" t="t" l="l"/>
              <a:pathLst>
                <a:path h="1388380" w="12778">
                  <a:moveTo>
                    <a:pt x="0" y="0"/>
                  </a:moveTo>
                  <a:lnTo>
                    <a:pt x="12778" y="0"/>
                  </a:lnTo>
                  <a:lnTo>
                    <a:pt x="12778" y="1388380"/>
                  </a:lnTo>
                  <a:lnTo>
                    <a:pt x="0" y="1388380"/>
                  </a:lnTo>
                  <a:close/>
                </a:path>
              </a:pathLst>
            </a:custGeom>
            <a:solidFill>
              <a:srgbClr val="123D33"/>
            </a:solidFill>
            <a:ln cap="sq">
              <a:noFill/>
              <a:prstDash val="solid"/>
              <a:miter/>
            </a:ln>
          </p:spPr>
        </p:sp>
        <p:sp>
          <p:nvSpPr>
            <p:cNvPr name="TextBox 11" id="11"/>
            <p:cNvSpPr txBox="true"/>
            <p:nvPr/>
          </p:nvSpPr>
          <p:spPr>
            <a:xfrm>
              <a:off x="0" y="-19050"/>
              <a:ext cx="12778" cy="14074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472302" y="2579637"/>
            <a:ext cx="8293728" cy="4406900"/>
          </a:xfrm>
          <a:prstGeom prst="rect">
            <a:avLst/>
          </a:prstGeom>
        </p:spPr>
        <p:txBody>
          <a:bodyPr anchor="t" rtlCol="false" tIns="0" lIns="0" bIns="0" rIns="0">
            <a:spAutoFit/>
          </a:bodyPr>
          <a:lstStyle/>
          <a:p>
            <a:pPr algn="l">
              <a:lnSpc>
                <a:spcPts val="7000"/>
              </a:lnSpc>
            </a:pPr>
            <a:r>
              <a:rPr lang="en-US" sz="5000" spc="-100">
                <a:solidFill>
                  <a:srgbClr val="191919"/>
                </a:solidFill>
                <a:latin typeface="Open Sauce Heavy"/>
              </a:rPr>
              <a:t>Pembangunan Aplikasi Hotel Purnama Balige berbasis Web menggunakan  Arsitektur Microservice</a:t>
            </a:r>
          </a:p>
        </p:txBody>
      </p:sp>
      <p:sp>
        <p:nvSpPr>
          <p:cNvPr name="TextBox 13" id="13"/>
          <p:cNvSpPr txBox="true"/>
          <p:nvPr/>
        </p:nvSpPr>
        <p:spPr>
          <a:xfrm rot="0">
            <a:off x="1028700" y="1047750"/>
            <a:ext cx="5180718" cy="408680"/>
          </a:xfrm>
          <a:prstGeom prst="rect">
            <a:avLst/>
          </a:prstGeom>
        </p:spPr>
        <p:txBody>
          <a:bodyPr anchor="t" rtlCol="false" tIns="0" lIns="0" bIns="0" rIns="0">
            <a:spAutoFit/>
          </a:bodyPr>
          <a:lstStyle/>
          <a:p>
            <a:pPr algn="l">
              <a:lnSpc>
                <a:spcPts val="3287"/>
              </a:lnSpc>
            </a:pPr>
            <a:r>
              <a:rPr lang="en-US" sz="2859" spc="-57">
                <a:solidFill>
                  <a:srgbClr val="191919"/>
                </a:solidFill>
                <a:latin typeface="Montserrat Bold"/>
              </a:rPr>
              <a:t>PROJECT PRESENTATION</a:t>
            </a:r>
          </a:p>
        </p:txBody>
      </p:sp>
      <p:sp>
        <p:nvSpPr>
          <p:cNvPr name="TextBox 14" id="14"/>
          <p:cNvSpPr txBox="true"/>
          <p:nvPr/>
        </p:nvSpPr>
        <p:spPr>
          <a:xfrm rot="0">
            <a:off x="1131742" y="8335550"/>
            <a:ext cx="9981643" cy="425450"/>
          </a:xfrm>
          <a:prstGeom prst="rect">
            <a:avLst/>
          </a:prstGeom>
        </p:spPr>
        <p:txBody>
          <a:bodyPr anchor="t" rtlCol="false" tIns="0" lIns="0" bIns="0" rIns="0">
            <a:spAutoFit/>
          </a:bodyPr>
          <a:lstStyle/>
          <a:p>
            <a:pPr algn="l">
              <a:lnSpc>
                <a:spcPts val="3474"/>
              </a:lnSpc>
            </a:pPr>
            <a:r>
              <a:rPr lang="en-US" sz="2499" spc="199">
                <a:solidFill>
                  <a:srgbClr val="191919"/>
                </a:solidFill>
                <a:latin typeface="Open Sauce"/>
              </a:rPr>
              <a:t>Dosen : Rudy Chandra, S.Kom., M.Kom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40122" y="2391697"/>
            <a:ext cx="8822992" cy="5503607"/>
            <a:chOff x="0" y="0"/>
            <a:chExt cx="2763784" cy="1723994"/>
          </a:xfrm>
        </p:grpSpPr>
        <p:sp>
          <p:nvSpPr>
            <p:cNvPr name="Freeform 3" id="3"/>
            <p:cNvSpPr/>
            <p:nvPr/>
          </p:nvSpPr>
          <p:spPr>
            <a:xfrm flipH="false" flipV="false" rot="0">
              <a:off x="0" y="0"/>
              <a:ext cx="2763784" cy="1723994"/>
            </a:xfrm>
            <a:custGeom>
              <a:avLst/>
              <a:gdLst/>
              <a:ahLst/>
              <a:cxnLst/>
              <a:rect r="r" b="b" t="t" l="l"/>
              <a:pathLst>
                <a:path h="1723994" w="2763784">
                  <a:moveTo>
                    <a:pt x="39486" y="0"/>
                  </a:moveTo>
                  <a:lnTo>
                    <a:pt x="2724298" y="0"/>
                  </a:lnTo>
                  <a:cubicBezTo>
                    <a:pt x="2746106" y="0"/>
                    <a:pt x="2763784" y="17679"/>
                    <a:pt x="2763784" y="39486"/>
                  </a:cubicBezTo>
                  <a:lnTo>
                    <a:pt x="2763784" y="1684508"/>
                  </a:lnTo>
                  <a:cubicBezTo>
                    <a:pt x="2763784" y="1706315"/>
                    <a:pt x="2746106" y="1723994"/>
                    <a:pt x="2724298" y="1723994"/>
                  </a:cubicBezTo>
                  <a:lnTo>
                    <a:pt x="39486" y="1723994"/>
                  </a:lnTo>
                  <a:cubicBezTo>
                    <a:pt x="17679" y="1723994"/>
                    <a:pt x="0" y="1706315"/>
                    <a:pt x="0" y="1684508"/>
                  </a:cubicBezTo>
                  <a:lnTo>
                    <a:pt x="0" y="39486"/>
                  </a:lnTo>
                  <a:cubicBezTo>
                    <a:pt x="0" y="17679"/>
                    <a:pt x="17679" y="0"/>
                    <a:pt x="39486" y="0"/>
                  </a:cubicBezTo>
                  <a:close/>
                </a:path>
              </a:pathLst>
            </a:custGeom>
            <a:solidFill>
              <a:srgbClr val="106861"/>
            </a:solidFill>
            <a:ln cap="rnd">
              <a:noFill/>
              <a:prstDash val="solid"/>
              <a:round/>
            </a:ln>
          </p:spPr>
        </p:sp>
        <p:sp>
          <p:nvSpPr>
            <p:cNvPr name="TextBox 4" id="4"/>
            <p:cNvSpPr txBox="true"/>
            <p:nvPr/>
          </p:nvSpPr>
          <p:spPr>
            <a:xfrm>
              <a:off x="0" y="-38100"/>
              <a:ext cx="2763784" cy="1762094"/>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2332933" y="1380144"/>
            <a:ext cx="7526712" cy="7526712"/>
          </a:xfrm>
          <a:custGeom>
            <a:avLst/>
            <a:gdLst/>
            <a:ahLst/>
            <a:cxnLst/>
            <a:rect r="r" b="b" t="t" l="l"/>
            <a:pathLst>
              <a:path h="7526712" w="7526712">
                <a:moveTo>
                  <a:pt x="0" y="0"/>
                </a:moveTo>
                <a:lnTo>
                  <a:pt x="7526713" y="0"/>
                </a:lnTo>
                <a:lnTo>
                  <a:pt x="7526713" y="7526712"/>
                </a:lnTo>
                <a:lnTo>
                  <a:pt x="0" y="75267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9754201" y="3317875"/>
            <a:ext cx="5295306" cy="3470276"/>
          </a:xfrm>
          <a:prstGeom prst="rect">
            <a:avLst/>
          </a:prstGeom>
        </p:spPr>
        <p:txBody>
          <a:bodyPr anchor="t" rtlCol="false" tIns="0" lIns="0" bIns="0" rIns="0">
            <a:spAutoFit/>
          </a:bodyPr>
          <a:lstStyle/>
          <a:p>
            <a:pPr algn="ctr" marL="0" indent="0" lvl="0">
              <a:lnSpc>
                <a:spcPts val="13999"/>
              </a:lnSpc>
              <a:spcBef>
                <a:spcPct val="0"/>
              </a:spcBef>
            </a:pPr>
            <a:r>
              <a:rPr lang="en-US" sz="9999" spc="939">
                <a:solidFill>
                  <a:srgbClr val="FFFFFF"/>
                </a:solidFill>
                <a:latin typeface="Blueberry"/>
              </a:rPr>
              <a:t>THANK YOU</a:t>
            </a:r>
          </a:p>
        </p:txBody>
      </p:sp>
      <p:grpSp>
        <p:nvGrpSpPr>
          <p:cNvPr name="Group 7" id="7"/>
          <p:cNvGrpSpPr/>
          <p:nvPr/>
        </p:nvGrpSpPr>
        <p:grpSpPr>
          <a:xfrm rot="0">
            <a:off x="15811589" y="8007246"/>
            <a:ext cx="4201427" cy="42014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868494" y="-2100713"/>
            <a:ext cx="4201427" cy="420142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15049506" y="647659"/>
            <a:ext cx="762083" cy="7620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575233" y="9258300"/>
            <a:ext cx="1614906" cy="161490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2957983" y="2005206"/>
            <a:ext cx="6276612" cy="6276587"/>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666" t="0" r="-16666"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5579" y="7087724"/>
            <a:ext cx="3086100" cy="1051732"/>
            <a:chOff x="0" y="0"/>
            <a:chExt cx="812800" cy="276999"/>
          </a:xfrm>
        </p:grpSpPr>
        <p:sp>
          <p:nvSpPr>
            <p:cNvPr name="Freeform 3" id="3"/>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4" id="4"/>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5" id="5"/>
          <p:cNvSpPr txBox="true"/>
          <p:nvPr/>
        </p:nvSpPr>
        <p:spPr>
          <a:xfrm rot="0">
            <a:off x="1974308" y="7200367"/>
            <a:ext cx="2908642" cy="372745"/>
          </a:xfrm>
          <a:prstGeom prst="rect">
            <a:avLst/>
          </a:prstGeom>
        </p:spPr>
        <p:txBody>
          <a:bodyPr anchor="t" rtlCol="false" tIns="0" lIns="0" bIns="0" rIns="0">
            <a:spAutoFit/>
          </a:bodyPr>
          <a:lstStyle/>
          <a:p>
            <a:pPr algn="ctr" marL="0" indent="0" lvl="0">
              <a:lnSpc>
                <a:spcPts val="3079"/>
              </a:lnSpc>
              <a:spcBef>
                <a:spcPct val="0"/>
              </a:spcBef>
            </a:pPr>
            <a:r>
              <a:rPr lang="en-US" sz="2199" spc="8">
                <a:solidFill>
                  <a:srgbClr val="FFFBFB"/>
                </a:solidFill>
                <a:latin typeface="Open Sauce"/>
              </a:rPr>
              <a:t>Putri Tamara Gultom</a:t>
            </a:r>
          </a:p>
        </p:txBody>
      </p:sp>
      <p:sp>
        <p:nvSpPr>
          <p:cNvPr name="TextBox 6" id="6"/>
          <p:cNvSpPr txBox="true"/>
          <p:nvPr/>
        </p:nvSpPr>
        <p:spPr>
          <a:xfrm rot="0">
            <a:off x="2277581"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rPr>
              <a:t>11322007</a:t>
            </a:r>
          </a:p>
        </p:txBody>
      </p:sp>
      <p:sp>
        <p:nvSpPr>
          <p:cNvPr name="TextBox 7" id="7"/>
          <p:cNvSpPr txBox="true"/>
          <p:nvPr/>
        </p:nvSpPr>
        <p:spPr>
          <a:xfrm rot="0">
            <a:off x="1885579" y="1501938"/>
            <a:ext cx="6285737" cy="1028700"/>
          </a:xfrm>
          <a:prstGeom prst="rect">
            <a:avLst/>
          </a:prstGeom>
        </p:spPr>
        <p:txBody>
          <a:bodyPr anchor="t" rtlCol="false" tIns="0" lIns="0" bIns="0" rIns="0">
            <a:spAutoFit/>
          </a:bodyPr>
          <a:lstStyle/>
          <a:p>
            <a:pPr algn="l" marL="0" indent="0" lvl="0">
              <a:lnSpc>
                <a:spcPts val="8400"/>
              </a:lnSpc>
              <a:spcBef>
                <a:spcPct val="0"/>
              </a:spcBef>
            </a:pPr>
            <a:r>
              <a:rPr lang="en-US" sz="6000" spc="-120">
                <a:solidFill>
                  <a:srgbClr val="191919"/>
                </a:solidFill>
                <a:latin typeface="Blueberry"/>
              </a:rPr>
              <a:t>Kelompok 07</a:t>
            </a:r>
          </a:p>
        </p:txBody>
      </p:sp>
      <p:sp>
        <p:nvSpPr>
          <p:cNvPr name="TextBox 8" id="8"/>
          <p:cNvSpPr txBox="true"/>
          <p:nvPr/>
        </p:nvSpPr>
        <p:spPr>
          <a:xfrm rot="0">
            <a:off x="1885579" y="2845079"/>
            <a:ext cx="8039201" cy="447675"/>
          </a:xfrm>
          <a:prstGeom prst="rect">
            <a:avLst/>
          </a:prstGeom>
        </p:spPr>
        <p:txBody>
          <a:bodyPr anchor="t" rtlCol="false" tIns="0" lIns="0" bIns="0" rIns="0">
            <a:spAutoFit/>
          </a:bodyPr>
          <a:lstStyle/>
          <a:p>
            <a:pPr algn="l" marL="0" indent="0" lvl="0">
              <a:lnSpc>
                <a:spcPts val="3750"/>
              </a:lnSpc>
            </a:pPr>
            <a:r>
              <a:rPr lang="en-US" sz="2500">
                <a:solidFill>
                  <a:srgbClr val="343432"/>
                </a:solidFill>
                <a:latin typeface="Open Sauce Bold"/>
              </a:rPr>
              <a:t>Prodi : D3 Teknologi Informasi</a:t>
            </a:r>
          </a:p>
        </p:txBody>
      </p:sp>
      <p:sp>
        <p:nvSpPr>
          <p:cNvPr name="Freeform 9" id="9"/>
          <p:cNvSpPr/>
          <p:nvPr/>
        </p:nvSpPr>
        <p:spPr>
          <a:xfrm flipH="false" flipV="false" rot="0">
            <a:off x="1885579"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2"/>
            <a:stretch>
              <a:fillRect l="0" t="-12195" r="0" b="-16510"/>
            </a:stretch>
          </a:blipFill>
        </p:spPr>
      </p:sp>
      <p:sp>
        <p:nvSpPr>
          <p:cNvPr name="Freeform 10" id="10"/>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1" id="11"/>
          <p:cNvGrpSpPr/>
          <p:nvPr/>
        </p:nvGrpSpPr>
        <p:grpSpPr>
          <a:xfrm rot="0">
            <a:off x="-1923846" y="8186287"/>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5297771" y="7087724"/>
            <a:ext cx="3086100" cy="1051732"/>
            <a:chOff x="0" y="0"/>
            <a:chExt cx="812800" cy="276999"/>
          </a:xfrm>
        </p:grpSpPr>
        <p:sp>
          <p:nvSpPr>
            <p:cNvPr name="Freeform 15" id="15"/>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16" id="16"/>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17" id="17"/>
          <p:cNvSpPr txBox="true"/>
          <p:nvPr/>
        </p:nvSpPr>
        <p:spPr>
          <a:xfrm rot="0">
            <a:off x="5180210" y="7200367"/>
            <a:ext cx="3321221" cy="323215"/>
          </a:xfrm>
          <a:prstGeom prst="rect">
            <a:avLst/>
          </a:prstGeom>
        </p:spPr>
        <p:txBody>
          <a:bodyPr anchor="t" rtlCol="false" tIns="0" lIns="0" bIns="0" rIns="0">
            <a:spAutoFit/>
          </a:bodyPr>
          <a:lstStyle/>
          <a:p>
            <a:pPr algn="ctr" marL="0" indent="0" lvl="0">
              <a:lnSpc>
                <a:spcPts val="2659"/>
              </a:lnSpc>
              <a:spcBef>
                <a:spcPct val="0"/>
              </a:spcBef>
            </a:pPr>
            <a:r>
              <a:rPr lang="en-US" sz="1899" spc="7">
                <a:solidFill>
                  <a:srgbClr val="FFFBFB"/>
                </a:solidFill>
                <a:latin typeface="Open Sauce"/>
              </a:rPr>
              <a:t>Mananda Atalya Tambun</a:t>
            </a:r>
          </a:p>
        </p:txBody>
      </p:sp>
      <p:sp>
        <p:nvSpPr>
          <p:cNvPr name="TextBox 18" id="18"/>
          <p:cNvSpPr txBox="true"/>
          <p:nvPr/>
        </p:nvSpPr>
        <p:spPr>
          <a:xfrm rot="0">
            <a:off x="5689772"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rPr>
              <a:t>11322023</a:t>
            </a:r>
          </a:p>
        </p:txBody>
      </p:sp>
      <p:sp>
        <p:nvSpPr>
          <p:cNvPr name="Freeform 19" id="19"/>
          <p:cNvSpPr/>
          <p:nvPr/>
        </p:nvSpPr>
        <p:spPr>
          <a:xfrm flipH="false" flipV="false" rot="0">
            <a:off x="5297771"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5"/>
            <a:stretch>
              <a:fillRect l="0" t="-2844" r="0" b="-28734"/>
            </a:stretch>
          </a:blipFill>
        </p:spPr>
      </p:sp>
      <p:grpSp>
        <p:nvGrpSpPr>
          <p:cNvPr name="Group 20" id="20"/>
          <p:cNvGrpSpPr/>
          <p:nvPr/>
        </p:nvGrpSpPr>
        <p:grpSpPr>
          <a:xfrm rot="0">
            <a:off x="8707721" y="7134554"/>
            <a:ext cx="3086100" cy="1051732"/>
            <a:chOff x="0" y="0"/>
            <a:chExt cx="812800" cy="276999"/>
          </a:xfrm>
        </p:grpSpPr>
        <p:sp>
          <p:nvSpPr>
            <p:cNvPr name="Freeform 21" id="21"/>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22" id="22"/>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23" id="23"/>
          <p:cNvSpPr txBox="true"/>
          <p:nvPr/>
        </p:nvSpPr>
        <p:spPr>
          <a:xfrm rot="0">
            <a:off x="8796450" y="7247197"/>
            <a:ext cx="2908642" cy="372745"/>
          </a:xfrm>
          <a:prstGeom prst="rect">
            <a:avLst/>
          </a:prstGeom>
        </p:spPr>
        <p:txBody>
          <a:bodyPr anchor="t" rtlCol="false" tIns="0" lIns="0" bIns="0" rIns="0">
            <a:spAutoFit/>
          </a:bodyPr>
          <a:lstStyle/>
          <a:p>
            <a:pPr algn="ctr" marL="0" indent="0" lvl="0">
              <a:lnSpc>
                <a:spcPts val="3079"/>
              </a:lnSpc>
              <a:spcBef>
                <a:spcPct val="0"/>
              </a:spcBef>
            </a:pPr>
            <a:r>
              <a:rPr lang="en-US" sz="2199" spc="8">
                <a:solidFill>
                  <a:srgbClr val="FFFBFB"/>
                </a:solidFill>
                <a:latin typeface="Open Sauce"/>
              </a:rPr>
              <a:t>Hasan Sinaga</a:t>
            </a:r>
          </a:p>
        </p:txBody>
      </p:sp>
      <p:sp>
        <p:nvSpPr>
          <p:cNvPr name="TextBox 24" id="24"/>
          <p:cNvSpPr txBox="true"/>
          <p:nvPr/>
        </p:nvSpPr>
        <p:spPr>
          <a:xfrm rot="0">
            <a:off x="9099722" y="773771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rPr>
              <a:t>11322037</a:t>
            </a:r>
          </a:p>
        </p:txBody>
      </p:sp>
      <p:sp>
        <p:nvSpPr>
          <p:cNvPr name="Freeform 25" id="25"/>
          <p:cNvSpPr/>
          <p:nvPr/>
        </p:nvSpPr>
        <p:spPr>
          <a:xfrm flipH="false" flipV="false" rot="0">
            <a:off x="8707721" y="4027395"/>
            <a:ext cx="3086100" cy="3107160"/>
          </a:xfrm>
          <a:custGeom>
            <a:avLst/>
            <a:gdLst/>
            <a:ahLst/>
            <a:cxnLst/>
            <a:rect r="r" b="b" t="t" l="l"/>
            <a:pathLst>
              <a:path h="3107160" w="3086100">
                <a:moveTo>
                  <a:pt x="0" y="0"/>
                </a:moveTo>
                <a:lnTo>
                  <a:pt x="3086100" y="0"/>
                </a:lnTo>
                <a:lnTo>
                  <a:pt x="3086100" y="3107159"/>
                </a:lnTo>
                <a:lnTo>
                  <a:pt x="0" y="3107159"/>
                </a:lnTo>
                <a:lnTo>
                  <a:pt x="0" y="0"/>
                </a:lnTo>
                <a:close/>
              </a:path>
            </a:pathLst>
          </a:custGeom>
          <a:blipFill>
            <a:blip r:embed="rId6"/>
            <a:stretch>
              <a:fillRect l="0" t="-116" r="0" b="-33632"/>
            </a:stretch>
          </a:blipFill>
        </p:spPr>
      </p:sp>
      <p:grpSp>
        <p:nvGrpSpPr>
          <p:cNvPr name="Group 26" id="26"/>
          <p:cNvGrpSpPr/>
          <p:nvPr/>
        </p:nvGrpSpPr>
        <p:grpSpPr>
          <a:xfrm rot="0">
            <a:off x="12117671" y="7134554"/>
            <a:ext cx="3086100" cy="1051732"/>
            <a:chOff x="0" y="0"/>
            <a:chExt cx="812800" cy="276999"/>
          </a:xfrm>
        </p:grpSpPr>
        <p:sp>
          <p:nvSpPr>
            <p:cNvPr name="Freeform 27" id="27"/>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28" id="28"/>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29" id="29"/>
          <p:cNvSpPr txBox="true"/>
          <p:nvPr/>
        </p:nvSpPr>
        <p:spPr>
          <a:xfrm rot="0">
            <a:off x="12206400" y="7237672"/>
            <a:ext cx="2908642" cy="349250"/>
          </a:xfrm>
          <a:prstGeom prst="rect">
            <a:avLst/>
          </a:prstGeom>
        </p:spPr>
        <p:txBody>
          <a:bodyPr anchor="t" rtlCol="false" tIns="0" lIns="0" bIns="0" rIns="0">
            <a:spAutoFit/>
          </a:bodyPr>
          <a:lstStyle/>
          <a:p>
            <a:pPr algn="ctr" marL="0" indent="0" lvl="0">
              <a:lnSpc>
                <a:spcPts val="2800"/>
              </a:lnSpc>
              <a:spcBef>
                <a:spcPct val="0"/>
              </a:spcBef>
            </a:pPr>
            <a:r>
              <a:rPr lang="en-US" sz="2000" spc="8">
                <a:solidFill>
                  <a:srgbClr val="FFFBFB"/>
                </a:solidFill>
                <a:latin typeface="Open Sauce"/>
              </a:rPr>
              <a:t>Blessherin Pangaribuan</a:t>
            </a:r>
          </a:p>
        </p:txBody>
      </p:sp>
      <p:sp>
        <p:nvSpPr>
          <p:cNvPr name="TextBox 30" id="30"/>
          <p:cNvSpPr txBox="true"/>
          <p:nvPr/>
        </p:nvSpPr>
        <p:spPr>
          <a:xfrm rot="0">
            <a:off x="12509672" y="773771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rPr>
              <a:t>11322052</a:t>
            </a:r>
          </a:p>
        </p:txBody>
      </p:sp>
      <p:sp>
        <p:nvSpPr>
          <p:cNvPr name="Freeform 31" id="31"/>
          <p:cNvSpPr/>
          <p:nvPr/>
        </p:nvSpPr>
        <p:spPr>
          <a:xfrm flipH="false" flipV="false" rot="0">
            <a:off x="12117671" y="4006335"/>
            <a:ext cx="3086100" cy="3128220"/>
          </a:xfrm>
          <a:custGeom>
            <a:avLst/>
            <a:gdLst/>
            <a:ahLst/>
            <a:cxnLst/>
            <a:rect r="r" b="b" t="t" l="l"/>
            <a:pathLst>
              <a:path h="3128220" w="3086100">
                <a:moveTo>
                  <a:pt x="0" y="0"/>
                </a:moveTo>
                <a:lnTo>
                  <a:pt x="3086100" y="0"/>
                </a:lnTo>
                <a:lnTo>
                  <a:pt x="3086100" y="3128219"/>
                </a:lnTo>
                <a:lnTo>
                  <a:pt x="0" y="3128219"/>
                </a:lnTo>
                <a:lnTo>
                  <a:pt x="0" y="0"/>
                </a:lnTo>
                <a:close/>
              </a:path>
            </a:pathLst>
          </a:custGeom>
          <a:blipFill>
            <a:blip r:embed="rId7"/>
            <a:stretch>
              <a:fillRect l="0" t="0" r="0" b="-3071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53" y="0"/>
            <a:ext cx="18288000" cy="5158098"/>
          </a:xfrm>
          <a:custGeom>
            <a:avLst/>
            <a:gdLst/>
            <a:ahLst/>
            <a:cxnLst/>
            <a:rect r="r" b="b" t="t" l="l"/>
            <a:pathLst>
              <a:path h="5158098" w="18288000">
                <a:moveTo>
                  <a:pt x="0" y="0"/>
                </a:moveTo>
                <a:lnTo>
                  <a:pt x="18288000" y="0"/>
                </a:lnTo>
                <a:lnTo>
                  <a:pt x="18288000" y="5158098"/>
                </a:lnTo>
                <a:lnTo>
                  <a:pt x="0" y="5158098"/>
                </a:lnTo>
                <a:lnTo>
                  <a:pt x="0" y="0"/>
                </a:lnTo>
                <a:close/>
              </a:path>
            </a:pathLst>
          </a:custGeom>
          <a:blipFill>
            <a:blip r:embed="rId2"/>
            <a:stretch>
              <a:fillRect l="0" t="-77989" r="0" b="-87922"/>
            </a:stretch>
          </a:blipFill>
        </p:spPr>
      </p:sp>
      <p:grpSp>
        <p:nvGrpSpPr>
          <p:cNvPr name="Group 3" id="3"/>
          <p:cNvGrpSpPr/>
          <p:nvPr/>
        </p:nvGrpSpPr>
        <p:grpSpPr>
          <a:xfrm rot="0">
            <a:off x="0" y="22794"/>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106861">
                <a:alpha val="29804"/>
              </a:srgbClr>
            </a:solidFill>
            <a:ln cap="sq">
              <a:noFill/>
              <a:prstDash val="solid"/>
              <a:miter/>
            </a:ln>
          </p:spPr>
        </p:sp>
        <p:sp>
          <p:nvSpPr>
            <p:cNvPr name="TextBox 5" id="5"/>
            <p:cNvSpPr txBox="true"/>
            <p:nvPr/>
          </p:nvSpPr>
          <p:spPr>
            <a:xfrm>
              <a:off x="0" y="-19050"/>
              <a:ext cx="4816593" cy="13737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8700" y="1210902"/>
            <a:ext cx="16230600" cy="7910784"/>
            <a:chOff x="0" y="0"/>
            <a:chExt cx="4274726" cy="2083499"/>
          </a:xfrm>
        </p:grpSpPr>
        <p:sp>
          <p:nvSpPr>
            <p:cNvPr name="Freeform 7" id="7"/>
            <p:cNvSpPr/>
            <p:nvPr/>
          </p:nvSpPr>
          <p:spPr>
            <a:xfrm flipH="false" flipV="false" rot="0">
              <a:off x="0" y="0"/>
              <a:ext cx="4274726" cy="2083499"/>
            </a:xfrm>
            <a:custGeom>
              <a:avLst/>
              <a:gdLst/>
              <a:ahLst/>
              <a:cxnLst/>
              <a:rect r="r" b="b" t="t" l="l"/>
              <a:pathLst>
                <a:path h="2083499" w="4274726">
                  <a:moveTo>
                    <a:pt x="11925" y="0"/>
                  </a:moveTo>
                  <a:lnTo>
                    <a:pt x="4262801" y="0"/>
                  </a:lnTo>
                  <a:cubicBezTo>
                    <a:pt x="4269387" y="0"/>
                    <a:pt x="4274726" y="5339"/>
                    <a:pt x="4274726" y="11925"/>
                  </a:cubicBezTo>
                  <a:lnTo>
                    <a:pt x="4274726" y="2071574"/>
                  </a:lnTo>
                  <a:cubicBezTo>
                    <a:pt x="4274726" y="2078160"/>
                    <a:pt x="4269387" y="2083499"/>
                    <a:pt x="4262801" y="2083499"/>
                  </a:cubicBezTo>
                  <a:lnTo>
                    <a:pt x="11925" y="2083499"/>
                  </a:lnTo>
                  <a:cubicBezTo>
                    <a:pt x="5339" y="2083499"/>
                    <a:pt x="0" y="2078160"/>
                    <a:pt x="0" y="2071574"/>
                  </a:cubicBezTo>
                  <a:lnTo>
                    <a:pt x="0" y="11925"/>
                  </a:lnTo>
                  <a:cubicBezTo>
                    <a:pt x="0" y="5339"/>
                    <a:pt x="5339" y="0"/>
                    <a:pt x="11925" y="0"/>
                  </a:cubicBezTo>
                  <a:close/>
                </a:path>
              </a:pathLst>
            </a:custGeom>
            <a:solidFill>
              <a:srgbClr val="106861"/>
            </a:solidFill>
            <a:ln cap="rnd">
              <a:noFill/>
              <a:prstDash val="solid"/>
              <a:round/>
            </a:ln>
          </p:spPr>
        </p:sp>
        <p:sp>
          <p:nvSpPr>
            <p:cNvPr name="TextBox 8" id="8"/>
            <p:cNvSpPr txBox="true"/>
            <p:nvPr/>
          </p:nvSpPr>
          <p:spPr>
            <a:xfrm>
              <a:off x="0" y="-19050"/>
              <a:ext cx="4274726" cy="2102549"/>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9" id="9"/>
          <p:cNvSpPr txBox="true"/>
          <p:nvPr/>
        </p:nvSpPr>
        <p:spPr>
          <a:xfrm rot="0">
            <a:off x="5189429" y="1435806"/>
            <a:ext cx="7888635" cy="1159646"/>
          </a:xfrm>
          <a:prstGeom prst="rect">
            <a:avLst/>
          </a:prstGeom>
        </p:spPr>
        <p:txBody>
          <a:bodyPr anchor="t" rtlCol="false" tIns="0" lIns="0" bIns="0" rIns="0">
            <a:spAutoFit/>
          </a:bodyPr>
          <a:lstStyle/>
          <a:p>
            <a:pPr algn="ctr" marL="0" indent="0" lvl="0">
              <a:lnSpc>
                <a:spcPts val="9582"/>
              </a:lnSpc>
              <a:spcBef>
                <a:spcPct val="0"/>
              </a:spcBef>
            </a:pPr>
            <a:r>
              <a:rPr lang="en-US" sz="6844" spc="-136">
                <a:solidFill>
                  <a:srgbClr val="FDFBFB"/>
                </a:solidFill>
                <a:latin typeface="Blueberry"/>
              </a:rPr>
              <a:t>Deskripsi Umum</a:t>
            </a:r>
          </a:p>
        </p:txBody>
      </p:sp>
      <p:sp>
        <p:nvSpPr>
          <p:cNvPr name="TextBox 10" id="10"/>
          <p:cNvSpPr txBox="true"/>
          <p:nvPr/>
        </p:nvSpPr>
        <p:spPr>
          <a:xfrm rot="0">
            <a:off x="1913263" y="2899002"/>
            <a:ext cx="14440967" cy="5591810"/>
          </a:xfrm>
          <a:prstGeom prst="rect">
            <a:avLst/>
          </a:prstGeom>
        </p:spPr>
        <p:txBody>
          <a:bodyPr anchor="t" rtlCol="false" tIns="0" lIns="0" bIns="0" rIns="0">
            <a:spAutoFit/>
          </a:bodyPr>
          <a:lstStyle/>
          <a:p>
            <a:pPr algn="ctr">
              <a:lnSpc>
                <a:spcPts val="4479"/>
              </a:lnSpc>
            </a:pPr>
            <a:r>
              <a:rPr lang="en-US" sz="2799">
                <a:solidFill>
                  <a:srgbClr val="FFFFFF"/>
                </a:solidFill>
                <a:latin typeface="Open Sauce"/>
              </a:rPr>
              <a:t>Aplikasi berbasis web ini dapat digunakan oleh manajer hotel, admin hotel dan customer untuk melakukan proses pemesanan kamar pada Hotel Purnama Balige. Aplikasi ini dibangun dengan menggunakan bahasa pemrograman Go dan menggunakan arsitektur microservice. Arsitektur ini dirancang agar service sistem lebih kecil sehingga setiap service memiliki database-nya masing-masing. Service yang ada pada aplikasi adalah User Service, Admin Service, Manager Service, Announcement Service, Announcement Category Service, Room Category Service, Room Service, Facility Service, Room Service, Room Booking Service, Booking Facility Service. Setiap service akan berjalan secara independent dan dapat berdiri sendiri agar tetap saling terhubung satu dengan yang lainnya.</a:t>
            </a:r>
          </a:p>
        </p:txBody>
      </p:sp>
      <p:sp>
        <p:nvSpPr>
          <p:cNvPr name="Freeform 11" id="11"/>
          <p:cNvSpPr/>
          <p:nvPr/>
        </p:nvSpPr>
        <p:spPr>
          <a:xfrm flipH="false" flipV="false" rot="-10800000">
            <a:off x="1028700" y="8775079"/>
            <a:ext cx="16230600" cy="1511921"/>
          </a:xfrm>
          <a:custGeom>
            <a:avLst/>
            <a:gdLst/>
            <a:ahLst/>
            <a:cxnLst/>
            <a:rect r="r" b="b" t="t" l="l"/>
            <a:pathLst>
              <a:path h="1511921" w="16230600">
                <a:moveTo>
                  <a:pt x="0" y="0"/>
                </a:moveTo>
                <a:lnTo>
                  <a:pt x="16230600" y="0"/>
                </a:lnTo>
                <a:lnTo>
                  <a:pt x="16230600" y="1511921"/>
                </a:lnTo>
                <a:lnTo>
                  <a:pt x="0" y="1511921"/>
                </a:lnTo>
                <a:lnTo>
                  <a:pt x="0" y="0"/>
                </a:lnTo>
                <a:close/>
              </a:path>
            </a:pathLst>
          </a:custGeom>
          <a:blipFill>
            <a:blip r:embed="rId3">
              <a:alphaModFix amt="72000"/>
            </a:blip>
            <a:stretch>
              <a:fillRect l="0" t="0" r="0" b="-20863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68928" y="2502056"/>
            <a:ext cx="6064231" cy="3162300"/>
          </a:xfrm>
          <a:prstGeom prst="rect">
            <a:avLst/>
          </a:prstGeom>
        </p:spPr>
        <p:txBody>
          <a:bodyPr anchor="t" rtlCol="false" tIns="0" lIns="0" bIns="0" rIns="0">
            <a:spAutoFit/>
          </a:bodyPr>
          <a:lstStyle/>
          <a:p>
            <a:pPr algn="l" marL="0" indent="0" lvl="0">
              <a:lnSpc>
                <a:spcPts val="8400"/>
              </a:lnSpc>
              <a:spcBef>
                <a:spcPct val="0"/>
              </a:spcBef>
            </a:pPr>
            <a:r>
              <a:rPr lang="en-US" sz="6000" spc="-120">
                <a:solidFill>
                  <a:srgbClr val="191919"/>
                </a:solidFill>
                <a:latin typeface="Blueberry"/>
              </a:rPr>
              <a:t>Perbedaan Monolith dan Microservices</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017929" y="-253378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10800000">
            <a:off x="9069478" y="4618989"/>
            <a:ext cx="5128563" cy="381636"/>
          </a:xfrm>
          <a:custGeom>
            <a:avLst/>
            <a:gdLst/>
            <a:ahLst/>
            <a:cxnLst/>
            <a:rect r="r" b="b" t="t" l="l"/>
            <a:pathLst>
              <a:path h="381636" w="5128563">
                <a:moveTo>
                  <a:pt x="0" y="0"/>
                </a:moveTo>
                <a:lnTo>
                  <a:pt x="5128563" y="0"/>
                </a:lnTo>
                <a:lnTo>
                  <a:pt x="5128563" y="381636"/>
                </a:lnTo>
                <a:lnTo>
                  <a:pt x="0" y="381636"/>
                </a:lnTo>
                <a:lnTo>
                  <a:pt x="0" y="0"/>
                </a:lnTo>
                <a:close/>
              </a:path>
            </a:pathLst>
          </a:custGeom>
          <a:blipFill>
            <a:blip r:embed="rId2">
              <a:alphaModFix amt="72000"/>
            </a:blip>
            <a:stretch>
              <a:fillRect l="0" t="0" r="0" b="-286352"/>
            </a:stretch>
          </a:blipFill>
        </p:spPr>
      </p:sp>
      <p:grpSp>
        <p:nvGrpSpPr>
          <p:cNvPr name="Group 13" id="13"/>
          <p:cNvGrpSpPr/>
          <p:nvPr/>
        </p:nvGrpSpPr>
        <p:grpSpPr>
          <a:xfrm rot="0">
            <a:off x="8455464" y="1423112"/>
            <a:ext cx="6587923" cy="3195876"/>
            <a:chOff x="0" y="0"/>
            <a:chExt cx="1524615" cy="739608"/>
          </a:xfrm>
        </p:grpSpPr>
        <p:sp>
          <p:nvSpPr>
            <p:cNvPr name="Freeform 14" id="14"/>
            <p:cNvSpPr/>
            <p:nvPr/>
          </p:nvSpPr>
          <p:spPr>
            <a:xfrm flipH="false" flipV="false" rot="0">
              <a:off x="0" y="0"/>
              <a:ext cx="1524615" cy="739608"/>
            </a:xfrm>
            <a:custGeom>
              <a:avLst/>
              <a:gdLst/>
              <a:ahLst/>
              <a:cxnLst/>
              <a:rect r="r" b="b" t="t" l="l"/>
              <a:pathLst>
                <a:path h="739608" w="1524615">
                  <a:moveTo>
                    <a:pt x="37605" y="0"/>
                  </a:moveTo>
                  <a:lnTo>
                    <a:pt x="1487010" y="0"/>
                  </a:lnTo>
                  <a:cubicBezTo>
                    <a:pt x="1496983" y="0"/>
                    <a:pt x="1506548" y="3962"/>
                    <a:pt x="1513601" y="11014"/>
                  </a:cubicBezTo>
                  <a:cubicBezTo>
                    <a:pt x="1520653" y="18067"/>
                    <a:pt x="1524615" y="27632"/>
                    <a:pt x="1524615" y="37605"/>
                  </a:cubicBezTo>
                  <a:lnTo>
                    <a:pt x="1524615" y="702003"/>
                  </a:lnTo>
                  <a:cubicBezTo>
                    <a:pt x="1524615" y="711976"/>
                    <a:pt x="1520653" y="721541"/>
                    <a:pt x="1513601" y="728594"/>
                  </a:cubicBezTo>
                  <a:cubicBezTo>
                    <a:pt x="1506548" y="735646"/>
                    <a:pt x="1496983" y="739608"/>
                    <a:pt x="1487010" y="739608"/>
                  </a:cubicBezTo>
                  <a:lnTo>
                    <a:pt x="37605" y="739608"/>
                  </a:lnTo>
                  <a:cubicBezTo>
                    <a:pt x="27632" y="739608"/>
                    <a:pt x="18067" y="735646"/>
                    <a:pt x="11014" y="728594"/>
                  </a:cubicBezTo>
                  <a:cubicBezTo>
                    <a:pt x="3962" y="721541"/>
                    <a:pt x="0" y="711976"/>
                    <a:pt x="0" y="702003"/>
                  </a:cubicBezTo>
                  <a:lnTo>
                    <a:pt x="0" y="37605"/>
                  </a:lnTo>
                  <a:cubicBezTo>
                    <a:pt x="0" y="27632"/>
                    <a:pt x="3962" y="18067"/>
                    <a:pt x="11014" y="11014"/>
                  </a:cubicBezTo>
                  <a:cubicBezTo>
                    <a:pt x="18067" y="3962"/>
                    <a:pt x="27632" y="0"/>
                    <a:pt x="37605" y="0"/>
                  </a:cubicBezTo>
                  <a:close/>
                </a:path>
              </a:pathLst>
            </a:custGeom>
            <a:solidFill>
              <a:srgbClr val="FFFFFF"/>
            </a:solidFill>
            <a:ln w="104775" cap="rnd">
              <a:solidFill>
                <a:srgbClr val="106861"/>
              </a:solidFill>
              <a:prstDash val="solid"/>
              <a:round/>
            </a:ln>
          </p:spPr>
        </p:sp>
        <p:sp>
          <p:nvSpPr>
            <p:cNvPr name="TextBox 15" id="15"/>
            <p:cNvSpPr txBox="true"/>
            <p:nvPr/>
          </p:nvSpPr>
          <p:spPr>
            <a:xfrm>
              <a:off x="0" y="-38100"/>
              <a:ext cx="1524615" cy="777708"/>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7841450" y="3203507"/>
            <a:ext cx="1228028" cy="1226514"/>
            <a:chOff x="0" y="0"/>
            <a:chExt cx="323431" cy="323032"/>
          </a:xfrm>
        </p:grpSpPr>
        <p:sp>
          <p:nvSpPr>
            <p:cNvPr name="Freeform 17" id="1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8" id="1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9" id="19"/>
          <p:cNvSpPr txBox="true"/>
          <p:nvPr/>
        </p:nvSpPr>
        <p:spPr>
          <a:xfrm rot="0">
            <a:off x="9024299" y="1759992"/>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Monolith</a:t>
            </a:r>
          </a:p>
        </p:txBody>
      </p:sp>
      <p:grpSp>
        <p:nvGrpSpPr>
          <p:cNvPr name="Group 20" id="20"/>
          <p:cNvGrpSpPr/>
          <p:nvPr/>
        </p:nvGrpSpPr>
        <p:grpSpPr>
          <a:xfrm rot="0">
            <a:off x="4809335" y="8388753"/>
            <a:ext cx="1183417" cy="11834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3" id="23"/>
          <p:cNvSpPr txBox="true"/>
          <p:nvPr/>
        </p:nvSpPr>
        <p:spPr>
          <a:xfrm rot="0">
            <a:off x="9024299" y="2307538"/>
            <a:ext cx="5402490" cy="1941830"/>
          </a:xfrm>
          <a:prstGeom prst="rect">
            <a:avLst/>
          </a:prstGeom>
        </p:spPr>
        <p:txBody>
          <a:bodyPr anchor="t" rtlCol="false" tIns="0" lIns="0" bIns="0" rIns="0">
            <a:spAutoFit/>
          </a:bodyPr>
          <a:lstStyle/>
          <a:p>
            <a:pPr algn="l" marL="0" indent="0" lvl="0">
              <a:lnSpc>
                <a:spcPts val="2560"/>
              </a:lnSpc>
              <a:spcBef>
                <a:spcPct val="0"/>
              </a:spcBef>
            </a:pPr>
            <a:r>
              <a:rPr lang="en-US" sz="2000">
                <a:solidFill>
                  <a:srgbClr val="231F20"/>
                </a:solidFill>
                <a:latin typeface="Open Sauce"/>
              </a:rPr>
              <a:t>Monolith (monolitik) adalah arsitektur di mana seluruh aplikasi dibangun sebagai satu kesatuan tunggal. Semua komponen dan fungsionalitas, seperti antarmuka pengguna, logika bisnis, dan akses data, digabungkan dalam satu kode basis besar.</a:t>
            </a:r>
          </a:p>
        </p:txBody>
      </p:sp>
      <p:sp>
        <p:nvSpPr>
          <p:cNvPr name="Freeform 24" id="24"/>
          <p:cNvSpPr/>
          <p:nvPr/>
        </p:nvSpPr>
        <p:spPr>
          <a:xfrm flipH="false" flipV="false" rot="-10800000">
            <a:off x="9260819" y="8823518"/>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grpSp>
        <p:nvGrpSpPr>
          <p:cNvPr name="Group 25" id="25"/>
          <p:cNvGrpSpPr/>
          <p:nvPr/>
        </p:nvGrpSpPr>
        <p:grpSpPr>
          <a:xfrm rot="0">
            <a:off x="8646805" y="5286375"/>
            <a:ext cx="6587923" cy="3537143"/>
            <a:chOff x="0" y="0"/>
            <a:chExt cx="1524615" cy="818586"/>
          </a:xfrm>
        </p:grpSpPr>
        <p:sp>
          <p:nvSpPr>
            <p:cNvPr name="Freeform 26" id="26"/>
            <p:cNvSpPr/>
            <p:nvPr/>
          </p:nvSpPr>
          <p:spPr>
            <a:xfrm flipH="false" flipV="false" rot="0">
              <a:off x="0" y="0"/>
              <a:ext cx="1524615" cy="818586"/>
            </a:xfrm>
            <a:custGeom>
              <a:avLst/>
              <a:gdLst/>
              <a:ahLst/>
              <a:cxnLst/>
              <a:rect r="r" b="b" t="t" l="l"/>
              <a:pathLst>
                <a:path h="818586" w="1524615">
                  <a:moveTo>
                    <a:pt x="37605" y="0"/>
                  </a:moveTo>
                  <a:lnTo>
                    <a:pt x="1487010" y="0"/>
                  </a:lnTo>
                  <a:cubicBezTo>
                    <a:pt x="1496983" y="0"/>
                    <a:pt x="1506548" y="3962"/>
                    <a:pt x="1513601" y="11014"/>
                  </a:cubicBezTo>
                  <a:cubicBezTo>
                    <a:pt x="1520653" y="18067"/>
                    <a:pt x="1524615" y="27632"/>
                    <a:pt x="1524615" y="37605"/>
                  </a:cubicBezTo>
                  <a:lnTo>
                    <a:pt x="1524615" y="780981"/>
                  </a:lnTo>
                  <a:cubicBezTo>
                    <a:pt x="1524615" y="790954"/>
                    <a:pt x="1520653" y="800519"/>
                    <a:pt x="1513601" y="807572"/>
                  </a:cubicBezTo>
                  <a:cubicBezTo>
                    <a:pt x="1506548" y="814624"/>
                    <a:pt x="1496983" y="818586"/>
                    <a:pt x="1487010" y="818586"/>
                  </a:cubicBezTo>
                  <a:lnTo>
                    <a:pt x="37605" y="818586"/>
                  </a:lnTo>
                  <a:cubicBezTo>
                    <a:pt x="27632" y="818586"/>
                    <a:pt x="18067" y="814624"/>
                    <a:pt x="11014" y="807572"/>
                  </a:cubicBezTo>
                  <a:cubicBezTo>
                    <a:pt x="3962" y="800519"/>
                    <a:pt x="0" y="790954"/>
                    <a:pt x="0" y="780981"/>
                  </a:cubicBezTo>
                  <a:lnTo>
                    <a:pt x="0" y="37605"/>
                  </a:lnTo>
                  <a:cubicBezTo>
                    <a:pt x="0" y="27632"/>
                    <a:pt x="3962" y="18067"/>
                    <a:pt x="11014" y="11014"/>
                  </a:cubicBezTo>
                  <a:cubicBezTo>
                    <a:pt x="18067" y="3962"/>
                    <a:pt x="27632" y="0"/>
                    <a:pt x="37605" y="0"/>
                  </a:cubicBezTo>
                  <a:close/>
                </a:path>
              </a:pathLst>
            </a:custGeom>
            <a:solidFill>
              <a:srgbClr val="FFFFFF"/>
            </a:solidFill>
            <a:ln w="104775" cap="rnd">
              <a:solidFill>
                <a:srgbClr val="106861"/>
              </a:solidFill>
              <a:prstDash val="solid"/>
              <a:round/>
            </a:ln>
          </p:spPr>
        </p:sp>
        <p:sp>
          <p:nvSpPr>
            <p:cNvPr name="TextBox 27" id="27"/>
            <p:cNvSpPr txBox="true"/>
            <p:nvPr/>
          </p:nvSpPr>
          <p:spPr>
            <a:xfrm>
              <a:off x="0" y="-38100"/>
              <a:ext cx="1524615" cy="856686"/>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8" id="28"/>
          <p:cNvGrpSpPr/>
          <p:nvPr/>
        </p:nvGrpSpPr>
        <p:grpSpPr>
          <a:xfrm rot="0">
            <a:off x="8032791" y="7066770"/>
            <a:ext cx="1228028" cy="1226514"/>
            <a:chOff x="0" y="0"/>
            <a:chExt cx="323431" cy="323032"/>
          </a:xfrm>
        </p:grpSpPr>
        <p:sp>
          <p:nvSpPr>
            <p:cNvPr name="Freeform 29" id="29"/>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0" id="30"/>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1" id="31"/>
          <p:cNvSpPr txBox="true"/>
          <p:nvPr/>
        </p:nvSpPr>
        <p:spPr>
          <a:xfrm rot="0">
            <a:off x="9144000" y="5645306"/>
            <a:ext cx="4100514" cy="376096"/>
          </a:xfrm>
          <a:prstGeom prst="rect">
            <a:avLst/>
          </a:prstGeom>
        </p:spPr>
        <p:txBody>
          <a:bodyPr anchor="t" rtlCol="false" tIns="0" lIns="0" bIns="0" rIns="0">
            <a:spAutoFit/>
          </a:bodyPr>
          <a:lstStyle/>
          <a:p>
            <a:pPr algn="l" marL="0" indent="0" lvl="0">
              <a:lnSpc>
                <a:spcPts val="3017"/>
              </a:lnSpc>
              <a:spcBef>
                <a:spcPct val="0"/>
              </a:spcBef>
            </a:pPr>
            <a:r>
              <a:rPr lang="en-US" sz="2357">
                <a:solidFill>
                  <a:srgbClr val="333231"/>
                </a:solidFill>
                <a:latin typeface="Open Sauce Bold"/>
              </a:rPr>
              <a:t>Microservices</a:t>
            </a:r>
          </a:p>
        </p:txBody>
      </p:sp>
      <p:sp>
        <p:nvSpPr>
          <p:cNvPr name="TextBox 32" id="32"/>
          <p:cNvSpPr txBox="true"/>
          <p:nvPr/>
        </p:nvSpPr>
        <p:spPr>
          <a:xfrm rot="0">
            <a:off x="9125148" y="6233576"/>
            <a:ext cx="5575258" cy="2265680"/>
          </a:xfrm>
          <a:prstGeom prst="rect">
            <a:avLst/>
          </a:prstGeom>
        </p:spPr>
        <p:txBody>
          <a:bodyPr anchor="t" rtlCol="false" tIns="0" lIns="0" bIns="0" rIns="0">
            <a:spAutoFit/>
          </a:bodyPr>
          <a:lstStyle/>
          <a:p>
            <a:pPr algn="l" marL="0" indent="0" lvl="0">
              <a:lnSpc>
                <a:spcPts val="2560"/>
              </a:lnSpc>
              <a:spcBef>
                <a:spcPct val="0"/>
              </a:spcBef>
            </a:pPr>
            <a:r>
              <a:rPr lang="en-US" sz="2000">
                <a:solidFill>
                  <a:srgbClr val="231F20"/>
                </a:solidFill>
                <a:latin typeface="Open Sauce"/>
              </a:rPr>
              <a:t>Microservices adalah arsitektur di mana aplikasi dipecah menjadi beberapa layanan kecil yang independen. Setiap layanan memiliki tanggung jawab spesifik dan berkomunikasi melalui API yang dapat dikembangkan, di-deploy, dan diubah secara independen.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03057" y="-618445"/>
            <a:ext cx="18909527" cy="2596898"/>
            <a:chOff x="0" y="0"/>
            <a:chExt cx="4980287" cy="683957"/>
          </a:xfrm>
        </p:grpSpPr>
        <p:sp>
          <p:nvSpPr>
            <p:cNvPr name="Freeform 3" id="3"/>
            <p:cNvSpPr/>
            <p:nvPr/>
          </p:nvSpPr>
          <p:spPr>
            <a:xfrm flipH="false" flipV="false" rot="0">
              <a:off x="0" y="0"/>
              <a:ext cx="4980287" cy="683957"/>
            </a:xfrm>
            <a:custGeom>
              <a:avLst/>
              <a:gdLst/>
              <a:ahLst/>
              <a:cxnLst/>
              <a:rect r="r" b="b" t="t" l="l"/>
              <a:pathLst>
                <a:path h="683957" w="4980287">
                  <a:moveTo>
                    <a:pt x="16786" y="0"/>
                  </a:moveTo>
                  <a:lnTo>
                    <a:pt x="4963501" y="0"/>
                  </a:lnTo>
                  <a:cubicBezTo>
                    <a:pt x="4972772" y="0"/>
                    <a:pt x="4980287" y="7515"/>
                    <a:pt x="4980287" y="16786"/>
                  </a:cubicBezTo>
                  <a:lnTo>
                    <a:pt x="4980287" y="667171"/>
                  </a:lnTo>
                  <a:cubicBezTo>
                    <a:pt x="4980287" y="676441"/>
                    <a:pt x="4972772" y="683957"/>
                    <a:pt x="4963501" y="683957"/>
                  </a:cubicBezTo>
                  <a:lnTo>
                    <a:pt x="16786" y="683957"/>
                  </a:lnTo>
                  <a:cubicBezTo>
                    <a:pt x="7515" y="683957"/>
                    <a:pt x="0" y="676441"/>
                    <a:pt x="0" y="667171"/>
                  </a:cubicBezTo>
                  <a:lnTo>
                    <a:pt x="0" y="16786"/>
                  </a:lnTo>
                  <a:cubicBezTo>
                    <a:pt x="0" y="7515"/>
                    <a:pt x="7515" y="0"/>
                    <a:pt x="16786" y="0"/>
                  </a:cubicBezTo>
                  <a:close/>
                </a:path>
              </a:pathLst>
            </a:custGeom>
            <a:solidFill>
              <a:srgbClr val="106861"/>
            </a:solidFill>
            <a:ln w="66675" cap="rnd">
              <a:solidFill>
                <a:srgbClr val="FFFFFF"/>
              </a:solidFill>
              <a:prstDash val="solid"/>
              <a:round/>
            </a:ln>
          </p:spPr>
        </p:sp>
        <p:sp>
          <p:nvSpPr>
            <p:cNvPr name="TextBox 4" id="4"/>
            <p:cNvSpPr txBox="true"/>
            <p:nvPr/>
          </p:nvSpPr>
          <p:spPr>
            <a:xfrm>
              <a:off x="0" y="-28575"/>
              <a:ext cx="4980287" cy="712532"/>
            </a:xfrm>
            <a:prstGeom prst="rect">
              <a:avLst/>
            </a:prstGeom>
          </p:spPr>
          <p:txBody>
            <a:bodyPr anchor="ctr" rtlCol="false" tIns="50800" lIns="50800" bIns="50800" rIns="50800"/>
            <a:lstStyle/>
            <a:p>
              <a:pPr algn="ctr">
                <a:lnSpc>
                  <a:spcPts val="2484"/>
                </a:lnSpc>
              </a:pPr>
            </a:p>
            <a:p>
              <a:pPr algn="ctr" marL="0" indent="0" lvl="0">
                <a:lnSpc>
                  <a:spcPts val="2484"/>
                </a:lnSpc>
                <a:spcBef>
                  <a:spcPct val="0"/>
                </a:spcBef>
              </a:pPr>
            </a:p>
          </p:txBody>
        </p:sp>
      </p:grpSp>
      <p:sp>
        <p:nvSpPr>
          <p:cNvPr name="Freeform 5" id="5"/>
          <p:cNvSpPr/>
          <p:nvPr/>
        </p:nvSpPr>
        <p:spPr>
          <a:xfrm flipH="false" flipV="false" rot="0">
            <a:off x="711096" y="1978453"/>
            <a:ext cx="16865809" cy="8848229"/>
          </a:xfrm>
          <a:custGeom>
            <a:avLst/>
            <a:gdLst/>
            <a:ahLst/>
            <a:cxnLst/>
            <a:rect r="r" b="b" t="t" l="l"/>
            <a:pathLst>
              <a:path h="8848229" w="16865809">
                <a:moveTo>
                  <a:pt x="0" y="0"/>
                </a:moveTo>
                <a:lnTo>
                  <a:pt x="16865808" y="0"/>
                </a:lnTo>
                <a:lnTo>
                  <a:pt x="16865808" y="8848229"/>
                </a:lnTo>
                <a:lnTo>
                  <a:pt x="0" y="8848229"/>
                </a:lnTo>
                <a:lnTo>
                  <a:pt x="0" y="0"/>
                </a:lnTo>
                <a:close/>
              </a:path>
            </a:pathLst>
          </a:custGeom>
          <a:blipFill>
            <a:blip r:embed="rId2"/>
            <a:stretch>
              <a:fillRect l="0" t="0" r="0" b="0"/>
            </a:stretch>
          </a:blipFill>
        </p:spPr>
      </p:sp>
      <p:sp>
        <p:nvSpPr>
          <p:cNvPr name="TextBox 6" id="6"/>
          <p:cNvSpPr txBox="true"/>
          <p:nvPr/>
        </p:nvSpPr>
        <p:spPr>
          <a:xfrm rot="0">
            <a:off x="1028700" y="457200"/>
            <a:ext cx="10328693" cy="1028700"/>
          </a:xfrm>
          <a:prstGeom prst="rect">
            <a:avLst/>
          </a:prstGeom>
        </p:spPr>
        <p:txBody>
          <a:bodyPr anchor="t" rtlCol="false" tIns="0" lIns="0" bIns="0" rIns="0">
            <a:spAutoFit/>
          </a:bodyPr>
          <a:lstStyle/>
          <a:p>
            <a:pPr algn="l" marL="0" indent="0" lvl="0">
              <a:lnSpc>
                <a:spcPts val="8400"/>
              </a:lnSpc>
              <a:spcBef>
                <a:spcPct val="0"/>
              </a:spcBef>
            </a:pPr>
            <a:r>
              <a:rPr lang="en-US" sz="6000" spc="-120">
                <a:solidFill>
                  <a:srgbClr val="FFFFFF"/>
                </a:solidFill>
                <a:latin typeface="Blueberry"/>
              </a:rPr>
              <a:t>Arsitektur Microservices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95642" y="3534692"/>
            <a:ext cx="4002169" cy="5299293"/>
            <a:chOff x="0" y="0"/>
            <a:chExt cx="2275774" cy="3013365"/>
          </a:xfrm>
        </p:grpSpPr>
        <p:sp>
          <p:nvSpPr>
            <p:cNvPr name="Freeform 3" id="3"/>
            <p:cNvSpPr/>
            <p:nvPr/>
          </p:nvSpPr>
          <p:spPr>
            <a:xfrm flipH="false" flipV="false" rot="0">
              <a:off x="0" y="0"/>
              <a:ext cx="2275774" cy="3013365"/>
            </a:xfrm>
            <a:custGeom>
              <a:avLst/>
              <a:gdLst/>
              <a:ahLst/>
              <a:cxnLst/>
              <a:rect r="r" b="b" t="t" l="l"/>
              <a:pathLst>
                <a:path h="3013365" w="2275774">
                  <a:moveTo>
                    <a:pt x="61902" y="0"/>
                  </a:moveTo>
                  <a:lnTo>
                    <a:pt x="2213872" y="0"/>
                  </a:lnTo>
                  <a:cubicBezTo>
                    <a:pt x="2230290" y="0"/>
                    <a:pt x="2246035" y="6522"/>
                    <a:pt x="2257644" y="18131"/>
                  </a:cubicBezTo>
                  <a:cubicBezTo>
                    <a:pt x="2269253" y="29739"/>
                    <a:pt x="2275774" y="45484"/>
                    <a:pt x="2275774" y="61902"/>
                  </a:cubicBezTo>
                  <a:lnTo>
                    <a:pt x="2275774" y="2951463"/>
                  </a:lnTo>
                  <a:cubicBezTo>
                    <a:pt x="2275774" y="2967881"/>
                    <a:pt x="2269253" y="2983626"/>
                    <a:pt x="2257644" y="2995234"/>
                  </a:cubicBezTo>
                  <a:cubicBezTo>
                    <a:pt x="2246035" y="3006843"/>
                    <a:pt x="2230290" y="3013365"/>
                    <a:pt x="2213872" y="3013365"/>
                  </a:cubicBezTo>
                  <a:lnTo>
                    <a:pt x="61902" y="3013365"/>
                  </a:lnTo>
                  <a:cubicBezTo>
                    <a:pt x="27714" y="3013365"/>
                    <a:pt x="0" y="2985651"/>
                    <a:pt x="0" y="2951463"/>
                  </a:cubicBezTo>
                  <a:lnTo>
                    <a:pt x="0" y="61902"/>
                  </a:lnTo>
                  <a:cubicBezTo>
                    <a:pt x="0" y="45484"/>
                    <a:pt x="6522" y="29739"/>
                    <a:pt x="18131" y="18131"/>
                  </a:cubicBezTo>
                  <a:cubicBezTo>
                    <a:pt x="29739" y="6522"/>
                    <a:pt x="45484" y="0"/>
                    <a:pt x="61902"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275774" cy="305146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605154" y="3235136"/>
            <a:ext cx="2463334" cy="1148162"/>
          </a:xfrm>
          <a:custGeom>
            <a:avLst/>
            <a:gdLst/>
            <a:ahLst/>
            <a:cxnLst/>
            <a:rect r="r" b="b" t="t" l="l"/>
            <a:pathLst>
              <a:path h="1148162" w="2463334">
                <a:moveTo>
                  <a:pt x="0" y="0"/>
                </a:moveTo>
                <a:lnTo>
                  <a:pt x="2463335" y="0"/>
                </a:lnTo>
                <a:lnTo>
                  <a:pt x="2463335" y="1148163"/>
                </a:lnTo>
                <a:lnTo>
                  <a:pt x="0" y="1148163"/>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6" id="6"/>
          <p:cNvGrpSpPr/>
          <p:nvPr/>
        </p:nvGrpSpPr>
        <p:grpSpPr>
          <a:xfrm rot="-10800000">
            <a:off x="6612160" y="3534692"/>
            <a:ext cx="3590361" cy="5299293"/>
            <a:chOff x="0" y="0"/>
            <a:chExt cx="2041606" cy="3013365"/>
          </a:xfrm>
        </p:grpSpPr>
        <p:sp>
          <p:nvSpPr>
            <p:cNvPr name="Freeform 7" id="7"/>
            <p:cNvSpPr/>
            <p:nvPr/>
          </p:nvSpPr>
          <p:spPr>
            <a:xfrm flipH="false" flipV="false" rot="0">
              <a:off x="0" y="0"/>
              <a:ext cx="2041606" cy="3013365"/>
            </a:xfrm>
            <a:custGeom>
              <a:avLst/>
              <a:gdLst/>
              <a:ahLst/>
              <a:cxnLst/>
              <a:rect r="r" b="b" t="t" l="l"/>
              <a:pathLst>
                <a:path h="3013365" w="2041606">
                  <a:moveTo>
                    <a:pt x="69002" y="0"/>
                  </a:moveTo>
                  <a:lnTo>
                    <a:pt x="1972604" y="0"/>
                  </a:lnTo>
                  <a:cubicBezTo>
                    <a:pt x="2010713" y="0"/>
                    <a:pt x="2041606" y="30893"/>
                    <a:pt x="2041606" y="69002"/>
                  </a:cubicBezTo>
                  <a:lnTo>
                    <a:pt x="2041606" y="2944363"/>
                  </a:lnTo>
                  <a:cubicBezTo>
                    <a:pt x="2041606" y="2982472"/>
                    <a:pt x="2010713" y="3013365"/>
                    <a:pt x="1972604" y="3013365"/>
                  </a:cubicBezTo>
                  <a:lnTo>
                    <a:pt x="69002" y="3013365"/>
                  </a:lnTo>
                  <a:cubicBezTo>
                    <a:pt x="30893" y="3013365"/>
                    <a:pt x="0" y="2982472"/>
                    <a:pt x="0" y="2944363"/>
                  </a:cubicBezTo>
                  <a:lnTo>
                    <a:pt x="0" y="69002"/>
                  </a:lnTo>
                  <a:cubicBezTo>
                    <a:pt x="0" y="30893"/>
                    <a:pt x="30893" y="0"/>
                    <a:pt x="69002" y="0"/>
                  </a:cubicBezTo>
                  <a:close/>
                </a:path>
              </a:pathLst>
            </a:custGeom>
            <a:solidFill>
              <a:srgbClr val="FFFFFF"/>
            </a:solidFill>
            <a:ln w="123825" cap="rnd">
              <a:solidFill>
                <a:srgbClr val="106861"/>
              </a:solidFill>
              <a:prstDash val="solid"/>
              <a:round/>
            </a:ln>
          </p:spPr>
        </p:sp>
        <p:sp>
          <p:nvSpPr>
            <p:cNvPr name="TextBox 8" id="8"/>
            <p:cNvSpPr txBox="true"/>
            <p:nvPr/>
          </p:nvSpPr>
          <p:spPr>
            <a:xfrm>
              <a:off x="0" y="-38100"/>
              <a:ext cx="2041606" cy="305146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7175674" y="3235136"/>
            <a:ext cx="2463334" cy="1148162"/>
          </a:xfrm>
          <a:custGeom>
            <a:avLst/>
            <a:gdLst/>
            <a:ahLst/>
            <a:cxnLst/>
            <a:rect r="r" b="b" t="t" l="l"/>
            <a:pathLst>
              <a:path h="1148162" w="2463334">
                <a:moveTo>
                  <a:pt x="0" y="0"/>
                </a:moveTo>
                <a:lnTo>
                  <a:pt x="2463334" y="0"/>
                </a:lnTo>
                <a:lnTo>
                  <a:pt x="2463334" y="1148163"/>
                </a:lnTo>
                <a:lnTo>
                  <a:pt x="0" y="1148163"/>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0" id="10"/>
          <p:cNvGrpSpPr/>
          <p:nvPr/>
        </p:nvGrpSpPr>
        <p:grpSpPr>
          <a:xfrm rot="-10800000">
            <a:off x="10639784" y="3534692"/>
            <a:ext cx="3590361" cy="5299293"/>
            <a:chOff x="0" y="0"/>
            <a:chExt cx="2041606" cy="3013365"/>
          </a:xfrm>
        </p:grpSpPr>
        <p:sp>
          <p:nvSpPr>
            <p:cNvPr name="Freeform 11" id="11"/>
            <p:cNvSpPr/>
            <p:nvPr/>
          </p:nvSpPr>
          <p:spPr>
            <a:xfrm flipH="false" flipV="false" rot="0">
              <a:off x="0" y="0"/>
              <a:ext cx="2041606" cy="3013365"/>
            </a:xfrm>
            <a:custGeom>
              <a:avLst/>
              <a:gdLst/>
              <a:ahLst/>
              <a:cxnLst/>
              <a:rect r="r" b="b" t="t" l="l"/>
              <a:pathLst>
                <a:path h="3013365" w="2041606">
                  <a:moveTo>
                    <a:pt x="69002" y="0"/>
                  </a:moveTo>
                  <a:lnTo>
                    <a:pt x="1972604" y="0"/>
                  </a:lnTo>
                  <a:cubicBezTo>
                    <a:pt x="2010713" y="0"/>
                    <a:pt x="2041606" y="30893"/>
                    <a:pt x="2041606" y="69002"/>
                  </a:cubicBezTo>
                  <a:lnTo>
                    <a:pt x="2041606" y="2944363"/>
                  </a:lnTo>
                  <a:cubicBezTo>
                    <a:pt x="2041606" y="2982472"/>
                    <a:pt x="2010713" y="3013365"/>
                    <a:pt x="1972604" y="3013365"/>
                  </a:cubicBezTo>
                  <a:lnTo>
                    <a:pt x="69002" y="3013365"/>
                  </a:lnTo>
                  <a:cubicBezTo>
                    <a:pt x="30893" y="3013365"/>
                    <a:pt x="0" y="2982472"/>
                    <a:pt x="0" y="2944363"/>
                  </a:cubicBezTo>
                  <a:lnTo>
                    <a:pt x="0" y="69002"/>
                  </a:lnTo>
                  <a:cubicBezTo>
                    <a:pt x="0" y="30893"/>
                    <a:pt x="30893" y="0"/>
                    <a:pt x="69002" y="0"/>
                  </a:cubicBezTo>
                  <a:close/>
                </a:path>
              </a:pathLst>
            </a:custGeom>
            <a:solidFill>
              <a:srgbClr val="FFFFFF"/>
            </a:solidFill>
            <a:ln w="123825" cap="rnd">
              <a:solidFill>
                <a:srgbClr val="106861"/>
              </a:solidFill>
              <a:prstDash val="solid"/>
              <a:round/>
            </a:ln>
          </p:spPr>
        </p:sp>
        <p:sp>
          <p:nvSpPr>
            <p:cNvPr name="TextBox 12" id="12"/>
            <p:cNvSpPr txBox="true"/>
            <p:nvPr/>
          </p:nvSpPr>
          <p:spPr>
            <a:xfrm>
              <a:off x="0" y="-38100"/>
              <a:ext cx="2041606" cy="3051465"/>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0">
            <a:off x="11203297" y="3153193"/>
            <a:ext cx="2463334" cy="1148162"/>
          </a:xfrm>
          <a:custGeom>
            <a:avLst/>
            <a:gdLst/>
            <a:ahLst/>
            <a:cxnLst/>
            <a:rect r="r" b="b" t="t" l="l"/>
            <a:pathLst>
              <a:path h="1148162" w="2463334">
                <a:moveTo>
                  <a:pt x="0" y="0"/>
                </a:moveTo>
                <a:lnTo>
                  <a:pt x="2463334" y="0"/>
                </a:lnTo>
                <a:lnTo>
                  <a:pt x="2463334" y="1148162"/>
                </a:lnTo>
                <a:lnTo>
                  <a:pt x="0" y="1148162"/>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4" id="14"/>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5" id="15"/>
          <p:cNvSpPr txBox="true"/>
          <p:nvPr/>
        </p:nvSpPr>
        <p:spPr>
          <a:xfrm rot="0">
            <a:off x="2103586" y="1506575"/>
            <a:ext cx="8734356" cy="1028700"/>
          </a:xfrm>
          <a:prstGeom prst="rect">
            <a:avLst/>
          </a:prstGeom>
        </p:spPr>
        <p:txBody>
          <a:bodyPr anchor="t" rtlCol="false" tIns="0" lIns="0" bIns="0" rIns="0">
            <a:spAutoFit/>
          </a:bodyPr>
          <a:lstStyle/>
          <a:p>
            <a:pPr algn="l">
              <a:lnSpc>
                <a:spcPts val="8400"/>
              </a:lnSpc>
            </a:pPr>
            <a:r>
              <a:rPr lang="en-US" sz="6000" spc="-120">
                <a:solidFill>
                  <a:srgbClr val="191919"/>
                </a:solidFill>
                <a:latin typeface="Blueberry"/>
              </a:rPr>
              <a:t>Karakteristik Pengguna</a:t>
            </a:r>
          </a:p>
        </p:txBody>
      </p:sp>
      <p:sp>
        <p:nvSpPr>
          <p:cNvPr name="TextBox 16" id="16"/>
          <p:cNvSpPr txBox="true"/>
          <p:nvPr/>
        </p:nvSpPr>
        <p:spPr>
          <a:xfrm rot="0">
            <a:off x="2317897" y="4907280"/>
            <a:ext cx="3467084" cy="3474720"/>
          </a:xfrm>
          <a:prstGeom prst="rect">
            <a:avLst/>
          </a:prstGeom>
        </p:spPr>
        <p:txBody>
          <a:bodyPr anchor="t" rtlCol="false" tIns="0" lIns="0" bIns="0" rIns="0">
            <a:spAutoFit/>
          </a:bodyPr>
          <a:lstStyle/>
          <a:p>
            <a:pPr algn="l" marL="496571" indent="-248285" lvl="1">
              <a:lnSpc>
                <a:spcPts val="3450"/>
              </a:lnSpc>
              <a:buFont typeface="Arial"/>
              <a:buChar char="•"/>
            </a:pPr>
            <a:r>
              <a:rPr lang="en-US" sz="2300">
                <a:solidFill>
                  <a:srgbClr val="343432"/>
                </a:solidFill>
                <a:latin typeface="Open Sauce"/>
              </a:rPr>
              <a:t>Login</a:t>
            </a:r>
          </a:p>
          <a:p>
            <a:pPr algn="l" marL="496571" indent="-248285" lvl="1">
              <a:lnSpc>
                <a:spcPts val="3450"/>
              </a:lnSpc>
              <a:buFont typeface="Arial"/>
              <a:buChar char="•"/>
            </a:pPr>
            <a:r>
              <a:rPr lang="en-US" sz="2300">
                <a:solidFill>
                  <a:srgbClr val="343432"/>
                </a:solidFill>
                <a:latin typeface="Open Sauce"/>
              </a:rPr>
              <a:t>Akses halaman admin</a:t>
            </a:r>
          </a:p>
          <a:p>
            <a:pPr algn="l" marL="496571" indent="-248285" lvl="1">
              <a:lnSpc>
                <a:spcPts val="3450"/>
              </a:lnSpc>
              <a:buFont typeface="Arial"/>
              <a:buChar char="•"/>
            </a:pPr>
            <a:r>
              <a:rPr lang="en-US" sz="2300">
                <a:solidFill>
                  <a:srgbClr val="343432"/>
                </a:solidFill>
                <a:latin typeface="Open Sauce"/>
              </a:rPr>
              <a:t>Akses CRUD semua halaman </a:t>
            </a:r>
          </a:p>
          <a:p>
            <a:pPr algn="l" marL="496571" indent="-248285" lvl="1">
              <a:lnSpc>
                <a:spcPts val="3450"/>
              </a:lnSpc>
              <a:buFont typeface="Arial"/>
              <a:buChar char="•"/>
            </a:pPr>
            <a:r>
              <a:rPr lang="en-US" sz="2300">
                <a:solidFill>
                  <a:srgbClr val="343432"/>
                </a:solidFill>
                <a:latin typeface="Open Sauce"/>
              </a:rPr>
              <a:t>Kelola pemesanan</a:t>
            </a:r>
          </a:p>
          <a:p>
            <a:pPr algn="l" marL="496571" indent="-248285" lvl="1">
              <a:lnSpc>
                <a:spcPts val="3450"/>
              </a:lnSpc>
              <a:buFont typeface="Arial"/>
              <a:buChar char="•"/>
            </a:pPr>
            <a:r>
              <a:rPr lang="en-US" sz="2300">
                <a:solidFill>
                  <a:srgbClr val="343432"/>
                </a:solidFill>
                <a:latin typeface="Open Sauce"/>
              </a:rPr>
              <a:t>Kelola pembayaran</a:t>
            </a:r>
          </a:p>
          <a:p>
            <a:pPr algn="l" marL="496571" indent="-248285" lvl="1">
              <a:lnSpc>
                <a:spcPts val="3450"/>
              </a:lnSpc>
              <a:buFont typeface="Arial"/>
              <a:buChar char="•"/>
            </a:pPr>
            <a:r>
              <a:rPr lang="en-US" sz="2300">
                <a:solidFill>
                  <a:srgbClr val="343432"/>
                </a:solidFill>
                <a:latin typeface="Open Sauce"/>
              </a:rPr>
              <a:t>Logout</a:t>
            </a:r>
          </a:p>
        </p:txBody>
      </p:sp>
      <p:sp>
        <p:nvSpPr>
          <p:cNvPr name="TextBox 17" id="17"/>
          <p:cNvSpPr txBox="true"/>
          <p:nvPr/>
        </p:nvSpPr>
        <p:spPr>
          <a:xfrm rot="0">
            <a:off x="2686156" y="4364249"/>
            <a:ext cx="2409333" cy="393700"/>
          </a:xfrm>
          <a:prstGeom prst="rect">
            <a:avLst/>
          </a:prstGeom>
        </p:spPr>
        <p:txBody>
          <a:bodyPr anchor="t" rtlCol="false" tIns="0" lIns="0" bIns="0" rIns="0">
            <a:spAutoFit/>
          </a:bodyPr>
          <a:lstStyle/>
          <a:p>
            <a:pPr algn="ctr" marL="0" indent="0" lvl="0">
              <a:lnSpc>
                <a:spcPts val="3200"/>
              </a:lnSpc>
              <a:spcBef>
                <a:spcPct val="0"/>
              </a:spcBef>
            </a:pPr>
            <a:r>
              <a:rPr lang="en-US" sz="2500">
                <a:solidFill>
                  <a:srgbClr val="343432"/>
                </a:solidFill>
                <a:latin typeface="Open Sauce Bold"/>
              </a:rPr>
              <a:t>ADMIN</a:t>
            </a:r>
          </a:p>
        </p:txBody>
      </p:sp>
      <p:sp>
        <p:nvSpPr>
          <p:cNvPr name="TextBox 18" id="18"/>
          <p:cNvSpPr txBox="true"/>
          <p:nvPr/>
        </p:nvSpPr>
        <p:spPr>
          <a:xfrm rot="0">
            <a:off x="3298862" y="3313702"/>
            <a:ext cx="1075920" cy="700143"/>
          </a:xfrm>
          <a:prstGeom prst="rect">
            <a:avLst/>
          </a:prstGeom>
        </p:spPr>
        <p:txBody>
          <a:bodyPr anchor="t" rtlCol="false" tIns="0" lIns="0" bIns="0" rIns="0">
            <a:spAutoFit/>
          </a:bodyPr>
          <a:lstStyle/>
          <a:p>
            <a:pPr algn="ctr" marL="0" indent="0" lvl="0">
              <a:lnSpc>
                <a:spcPts val="5618"/>
              </a:lnSpc>
              <a:spcBef>
                <a:spcPct val="0"/>
              </a:spcBef>
            </a:pPr>
            <a:r>
              <a:rPr lang="en-US" sz="4389">
                <a:solidFill>
                  <a:srgbClr val="F8F8F8"/>
                </a:solidFill>
                <a:latin typeface="Open Sauce Bold"/>
              </a:rPr>
              <a:t>01</a:t>
            </a:r>
          </a:p>
        </p:txBody>
      </p:sp>
      <p:sp>
        <p:nvSpPr>
          <p:cNvPr name="TextBox 19" id="19"/>
          <p:cNvSpPr txBox="true"/>
          <p:nvPr/>
        </p:nvSpPr>
        <p:spPr>
          <a:xfrm rot="0">
            <a:off x="6836014" y="5091324"/>
            <a:ext cx="3142654" cy="3248025"/>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343432"/>
                </a:solidFill>
                <a:latin typeface="Open Sauce"/>
              </a:rPr>
              <a:t>Login</a:t>
            </a:r>
          </a:p>
          <a:p>
            <a:pPr algn="l" marL="539749" indent="-269875" lvl="1">
              <a:lnSpc>
                <a:spcPts val="3749"/>
              </a:lnSpc>
              <a:buFont typeface="Arial"/>
              <a:buChar char="•"/>
            </a:pPr>
            <a:r>
              <a:rPr lang="en-US" sz="2499">
                <a:solidFill>
                  <a:srgbClr val="343432"/>
                </a:solidFill>
                <a:latin typeface="Open Sauce"/>
              </a:rPr>
              <a:t>Akses halaman admin</a:t>
            </a:r>
          </a:p>
          <a:p>
            <a:pPr algn="l" marL="539749" indent="-269875" lvl="1">
              <a:lnSpc>
                <a:spcPts val="3749"/>
              </a:lnSpc>
              <a:buFont typeface="Arial"/>
              <a:buChar char="•"/>
            </a:pPr>
            <a:r>
              <a:rPr lang="en-US" sz="2499">
                <a:solidFill>
                  <a:srgbClr val="343432"/>
                </a:solidFill>
                <a:latin typeface="Open Sauce"/>
              </a:rPr>
              <a:t>Akses pemesanan kamar</a:t>
            </a:r>
          </a:p>
          <a:p>
            <a:pPr algn="l" marL="539749" indent="-269875" lvl="1">
              <a:lnSpc>
                <a:spcPts val="3749"/>
              </a:lnSpc>
              <a:buFont typeface="Arial"/>
              <a:buChar char="•"/>
            </a:pPr>
            <a:r>
              <a:rPr lang="en-US" sz="2499">
                <a:solidFill>
                  <a:srgbClr val="343432"/>
                </a:solidFill>
                <a:latin typeface="Open Sauce"/>
              </a:rPr>
              <a:t>Logout</a:t>
            </a:r>
          </a:p>
        </p:txBody>
      </p:sp>
      <p:sp>
        <p:nvSpPr>
          <p:cNvPr name="TextBox 20" id="20"/>
          <p:cNvSpPr txBox="true"/>
          <p:nvPr/>
        </p:nvSpPr>
        <p:spPr>
          <a:xfrm rot="0">
            <a:off x="7176980" y="4364249"/>
            <a:ext cx="2409333" cy="393700"/>
          </a:xfrm>
          <a:prstGeom prst="rect">
            <a:avLst/>
          </a:prstGeom>
        </p:spPr>
        <p:txBody>
          <a:bodyPr anchor="t" rtlCol="false" tIns="0" lIns="0" bIns="0" rIns="0">
            <a:spAutoFit/>
          </a:bodyPr>
          <a:lstStyle/>
          <a:p>
            <a:pPr algn="ctr" marL="0" indent="0" lvl="0">
              <a:lnSpc>
                <a:spcPts val="3200"/>
              </a:lnSpc>
              <a:spcBef>
                <a:spcPct val="0"/>
              </a:spcBef>
            </a:pPr>
            <a:r>
              <a:rPr lang="en-US" sz="2500">
                <a:solidFill>
                  <a:srgbClr val="343432"/>
                </a:solidFill>
                <a:latin typeface="Open Sauce Bold"/>
              </a:rPr>
              <a:t>MANAGER</a:t>
            </a:r>
          </a:p>
        </p:txBody>
      </p:sp>
      <p:sp>
        <p:nvSpPr>
          <p:cNvPr name="TextBox 21" id="21"/>
          <p:cNvSpPr txBox="true"/>
          <p:nvPr/>
        </p:nvSpPr>
        <p:spPr>
          <a:xfrm rot="0">
            <a:off x="7869381" y="3358153"/>
            <a:ext cx="1075920" cy="700143"/>
          </a:xfrm>
          <a:prstGeom prst="rect">
            <a:avLst/>
          </a:prstGeom>
        </p:spPr>
        <p:txBody>
          <a:bodyPr anchor="t" rtlCol="false" tIns="0" lIns="0" bIns="0" rIns="0">
            <a:spAutoFit/>
          </a:bodyPr>
          <a:lstStyle/>
          <a:p>
            <a:pPr algn="ctr" marL="0" indent="0" lvl="0">
              <a:lnSpc>
                <a:spcPts val="5618"/>
              </a:lnSpc>
              <a:spcBef>
                <a:spcPct val="0"/>
              </a:spcBef>
            </a:pPr>
            <a:r>
              <a:rPr lang="en-US" sz="4389">
                <a:solidFill>
                  <a:srgbClr val="F8F8F8"/>
                </a:solidFill>
                <a:latin typeface="Open Sauce Bold"/>
              </a:rPr>
              <a:t>02</a:t>
            </a:r>
          </a:p>
        </p:txBody>
      </p:sp>
      <p:sp>
        <p:nvSpPr>
          <p:cNvPr name="TextBox 22" id="22"/>
          <p:cNvSpPr txBox="true"/>
          <p:nvPr/>
        </p:nvSpPr>
        <p:spPr>
          <a:xfrm rot="0">
            <a:off x="10837943" y="5149223"/>
            <a:ext cx="3142654" cy="2781300"/>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343432"/>
                </a:solidFill>
                <a:latin typeface="Open Sauce"/>
              </a:rPr>
              <a:t>Registrasi</a:t>
            </a:r>
          </a:p>
          <a:p>
            <a:pPr algn="l" marL="539749" indent="-269875" lvl="1">
              <a:lnSpc>
                <a:spcPts val="3749"/>
              </a:lnSpc>
              <a:buFont typeface="Arial"/>
              <a:buChar char="•"/>
            </a:pPr>
            <a:r>
              <a:rPr lang="en-US" sz="2499">
                <a:solidFill>
                  <a:srgbClr val="343432"/>
                </a:solidFill>
                <a:latin typeface="Open Sauce"/>
              </a:rPr>
              <a:t>Login</a:t>
            </a:r>
          </a:p>
          <a:p>
            <a:pPr algn="l" marL="539749" indent="-269875" lvl="1">
              <a:lnSpc>
                <a:spcPts val="3749"/>
              </a:lnSpc>
              <a:buFont typeface="Arial"/>
              <a:buChar char="•"/>
            </a:pPr>
            <a:r>
              <a:rPr lang="en-US" sz="2499">
                <a:solidFill>
                  <a:srgbClr val="343432"/>
                </a:solidFill>
                <a:latin typeface="Open Sauce"/>
              </a:rPr>
              <a:t>Akses pemesanan kamar</a:t>
            </a:r>
          </a:p>
          <a:p>
            <a:pPr algn="l" marL="539749" indent="-269875" lvl="1">
              <a:lnSpc>
                <a:spcPts val="3749"/>
              </a:lnSpc>
              <a:buFont typeface="Arial"/>
              <a:buChar char="•"/>
            </a:pPr>
            <a:r>
              <a:rPr lang="en-US" sz="2499">
                <a:solidFill>
                  <a:srgbClr val="343432"/>
                </a:solidFill>
                <a:latin typeface="Open Sauce"/>
              </a:rPr>
              <a:t>Logout</a:t>
            </a:r>
          </a:p>
        </p:txBody>
      </p:sp>
      <p:sp>
        <p:nvSpPr>
          <p:cNvPr name="TextBox 23" id="23"/>
          <p:cNvSpPr txBox="true"/>
          <p:nvPr/>
        </p:nvSpPr>
        <p:spPr>
          <a:xfrm rot="0">
            <a:off x="11204603" y="4364249"/>
            <a:ext cx="2409333" cy="393700"/>
          </a:xfrm>
          <a:prstGeom prst="rect">
            <a:avLst/>
          </a:prstGeom>
        </p:spPr>
        <p:txBody>
          <a:bodyPr anchor="t" rtlCol="false" tIns="0" lIns="0" bIns="0" rIns="0">
            <a:spAutoFit/>
          </a:bodyPr>
          <a:lstStyle/>
          <a:p>
            <a:pPr algn="ctr" marL="0" indent="0" lvl="0">
              <a:lnSpc>
                <a:spcPts val="3200"/>
              </a:lnSpc>
              <a:spcBef>
                <a:spcPct val="0"/>
              </a:spcBef>
            </a:pPr>
            <a:r>
              <a:rPr lang="en-US" sz="2500">
                <a:solidFill>
                  <a:srgbClr val="343432"/>
                </a:solidFill>
                <a:latin typeface="Open Sauce Bold"/>
              </a:rPr>
              <a:t>CUSTOMER</a:t>
            </a:r>
          </a:p>
        </p:txBody>
      </p:sp>
      <p:sp>
        <p:nvSpPr>
          <p:cNvPr name="TextBox 24" id="24"/>
          <p:cNvSpPr txBox="true"/>
          <p:nvPr/>
        </p:nvSpPr>
        <p:spPr>
          <a:xfrm rot="0">
            <a:off x="11897004" y="3313702"/>
            <a:ext cx="1075920" cy="700143"/>
          </a:xfrm>
          <a:prstGeom prst="rect">
            <a:avLst/>
          </a:prstGeom>
        </p:spPr>
        <p:txBody>
          <a:bodyPr anchor="t" rtlCol="false" tIns="0" lIns="0" bIns="0" rIns="0">
            <a:spAutoFit/>
          </a:bodyPr>
          <a:lstStyle/>
          <a:p>
            <a:pPr algn="ctr" marL="0" indent="0" lvl="0">
              <a:lnSpc>
                <a:spcPts val="5618"/>
              </a:lnSpc>
              <a:spcBef>
                <a:spcPct val="0"/>
              </a:spcBef>
            </a:pPr>
            <a:r>
              <a:rPr lang="en-US" sz="4389">
                <a:solidFill>
                  <a:srgbClr val="F8F8F8"/>
                </a:solidFill>
                <a:latin typeface="Open Sauce Bold"/>
              </a:rPr>
              <a:t>03</a:t>
            </a:r>
          </a:p>
        </p:txBody>
      </p:sp>
      <p:sp>
        <p:nvSpPr>
          <p:cNvPr name="Freeform 25" id="25"/>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5" id="5"/>
          <p:cNvSpPr txBox="true"/>
          <p:nvPr/>
        </p:nvSpPr>
        <p:spPr>
          <a:xfrm rot="0">
            <a:off x="1433109" y="2256413"/>
            <a:ext cx="7448859" cy="6942074"/>
          </a:xfrm>
          <a:prstGeom prst="rect">
            <a:avLst/>
          </a:prstGeom>
        </p:spPr>
        <p:txBody>
          <a:bodyPr anchor="t" rtlCol="false" tIns="0" lIns="0" bIns="0" rIns="0">
            <a:spAutoFit/>
          </a:bodyPr>
          <a:lstStyle/>
          <a:p>
            <a:pPr algn="l" marL="604519" indent="-302260" lvl="1">
              <a:lnSpc>
                <a:spcPts val="4647"/>
              </a:lnSpc>
              <a:buFont typeface="Arial"/>
              <a:buChar char="•"/>
            </a:pPr>
            <a:r>
              <a:rPr lang="en-US" sz="2799">
                <a:solidFill>
                  <a:srgbClr val="191919"/>
                </a:solidFill>
                <a:latin typeface="Open Sauce"/>
              </a:rPr>
              <a:t>Fungsi Registrasi</a:t>
            </a:r>
          </a:p>
          <a:p>
            <a:pPr algn="l" marL="604519" indent="-302260" lvl="1">
              <a:lnSpc>
                <a:spcPts val="4647"/>
              </a:lnSpc>
              <a:buFont typeface="Arial"/>
              <a:buChar char="•"/>
            </a:pPr>
            <a:r>
              <a:rPr lang="en-US" sz="2799">
                <a:solidFill>
                  <a:srgbClr val="191919"/>
                </a:solidFill>
                <a:latin typeface="Open Sauce"/>
              </a:rPr>
              <a:t>Fungsi Login</a:t>
            </a:r>
          </a:p>
          <a:p>
            <a:pPr algn="l" marL="604519" indent="-302260" lvl="1">
              <a:lnSpc>
                <a:spcPts val="4647"/>
              </a:lnSpc>
              <a:buFont typeface="Arial"/>
              <a:buChar char="•"/>
            </a:pPr>
            <a:r>
              <a:rPr lang="en-US" sz="2799">
                <a:solidFill>
                  <a:srgbClr val="191919"/>
                </a:solidFill>
                <a:latin typeface="Open Sauce"/>
              </a:rPr>
              <a:t>Fungsi Logout</a:t>
            </a:r>
          </a:p>
          <a:p>
            <a:pPr algn="l" marL="604519" indent="-302260" lvl="1">
              <a:lnSpc>
                <a:spcPts val="4647"/>
              </a:lnSpc>
              <a:buFont typeface="Arial"/>
              <a:buChar char="•"/>
            </a:pPr>
            <a:r>
              <a:rPr lang="en-US" sz="2799">
                <a:solidFill>
                  <a:srgbClr val="191919"/>
                </a:solidFill>
                <a:latin typeface="Open Sauce"/>
              </a:rPr>
              <a:t>Fungsi Edit Kategori Kamar</a:t>
            </a:r>
          </a:p>
          <a:p>
            <a:pPr algn="l" marL="604519" indent="-302260" lvl="1">
              <a:lnSpc>
                <a:spcPts val="4647"/>
              </a:lnSpc>
              <a:buFont typeface="Arial"/>
              <a:buChar char="•"/>
            </a:pPr>
            <a:r>
              <a:rPr lang="en-US" sz="2799">
                <a:solidFill>
                  <a:srgbClr val="191919"/>
                </a:solidFill>
                <a:latin typeface="Open Sauce"/>
              </a:rPr>
              <a:t>Fungsi Edit Kategori Pengumuman</a:t>
            </a:r>
          </a:p>
          <a:p>
            <a:pPr algn="l" marL="604519" indent="-302260" lvl="1">
              <a:lnSpc>
                <a:spcPts val="4647"/>
              </a:lnSpc>
              <a:buFont typeface="Arial"/>
              <a:buChar char="•"/>
            </a:pPr>
            <a:r>
              <a:rPr lang="en-US" sz="2799">
                <a:solidFill>
                  <a:srgbClr val="191919"/>
                </a:solidFill>
                <a:latin typeface="Open Sauce"/>
              </a:rPr>
              <a:t>Fungsi Edit Kamar</a:t>
            </a:r>
          </a:p>
          <a:p>
            <a:pPr algn="l" marL="604519" indent="-302260" lvl="1">
              <a:lnSpc>
                <a:spcPts val="4647"/>
              </a:lnSpc>
              <a:buFont typeface="Arial"/>
              <a:buChar char="•"/>
            </a:pPr>
            <a:r>
              <a:rPr lang="en-US" sz="2799">
                <a:solidFill>
                  <a:srgbClr val="191919"/>
                </a:solidFill>
                <a:latin typeface="Open Sauce"/>
              </a:rPr>
              <a:t>Fungsi Fasilitas</a:t>
            </a:r>
          </a:p>
          <a:p>
            <a:pPr algn="l" marL="604519" indent="-302260" lvl="1">
              <a:lnSpc>
                <a:spcPts val="4647"/>
              </a:lnSpc>
              <a:buFont typeface="Arial"/>
              <a:buChar char="•"/>
            </a:pPr>
            <a:r>
              <a:rPr lang="en-US" sz="2799">
                <a:solidFill>
                  <a:srgbClr val="191919"/>
                </a:solidFill>
                <a:latin typeface="Open Sauce"/>
              </a:rPr>
              <a:t>Fungsi Edit Pengumuman</a:t>
            </a:r>
          </a:p>
          <a:p>
            <a:pPr algn="l" marL="604519" indent="-302260" lvl="1">
              <a:lnSpc>
                <a:spcPts val="4647"/>
              </a:lnSpc>
              <a:buFont typeface="Arial"/>
              <a:buChar char="•"/>
            </a:pPr>
            <a:r>
              <a:rPr lang="en-US" sz="2799">
                <a:solidFill>
                  <a:srgbClr val="191919"/>
                </a:solidFill>
                <a:latin typeface="Open Sauce"/>
              </a:rPr>
              <a:t>Fungsi Edit Gallery</a:t>
            </a:r>
          </a:p>
          <a:p>
            <a:pPr algn="l" marL="604519" indent="-302260" lvl="1">
              <a:lnSpc>
                <a:spcPts val="4647"/>
              </a:lnSpc>
              <a:buFont typeface="Arial"/>
              <a:buChar char="•"/>
            </a:pPr>
            <a:r>
              <a:rPr lang="en-US" sz="2799">
                <a:solidFill>
                  <a:srgbClr val="191919"/>
                </a:solidFill>
                <a:latin typeface="Open Sauce"/>
              </a:rPr>
              <a:t>Fungsi Pemesanan Kamar</a:t>
            </a:r>
          </a:p>
          <a:p>
            <a:pPr algn="l" marL="604519" indent="-302260" lvl="1">
              <a:lnSpc>
                <a:spcPts val="4647"/>
              </a:lnSpc>
              <a:buFont typeface="Arial"/>
              <a:buChar char="•"/>
            </a:pPr>
            <a:r>
              <a:rPr lang="en-US" sz="2799">
                <a:solidFill>
                  <a:srgbClr val="191919"/>
                </a:solidFill>
                <a:latin typeface="Open Sauce"/>
              </a:rPr>
              <a:t>Fungsi Pemesanan Fasilitas</a:t>
            </a:r>
          </a:p>
          <a:p>
            <a:pPr algn="l" marL="604519" indent="-302260" lvl="1">
              <a:lnSpc>
                <a:spcPts val="4647"/>
              </a:lnSpc>
              <a:buFont typeface="Arial"/>
              <a:buChar char="•"/>
            </a:pPr>
            <a:r>
              <a:rPr lang="en-US" sz="2799">
                <a:solidFill>
                  <a:srgbClr val="191919"/>
                </a:solidFill>
                <a:latin typeface="Open Sauce"/>
              </a:rPr>
              <a:t>Fungsi Konfirmasi Pemesanan</a:t>
            </a:r>
          </a:p>
        </p:txBody>
      </p:sp>
      <p:grpSp>
        <p:nvGrpSpPr>
          <p:cNvPr name="Group 6" id="6"/>
          <p:cNvGrpSpPr/>
          <p:nvPr/>
        </p:nvGrpSpPr>
        <p:grpSpPr>
          <a:xfrm rot="0">
            <a:off x="-1390959" y="8567821"/>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0206536" y="3314080"/>
            <a:ext cx="654889" cy="6548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11639943" y="0"/>
            <a:ext cx="6648057" cy="10287000"/>
          </a:xfrm>
          <a:custGeom>
            <a:avLst/>
            <a:gdLst/>
            <a:ahLst/>
            <a:cxnLst/>
            <a:rect r="r" b="b" t="t" l="l"/>
            <a:pathLst>
              <a:path h="10287000" w="6648057">
                <a:moveTo>
                  <a:pt x="0" y="0"/>
                </a:moveTo>
                <a:lnTo>
                  <a:pt x="6648057" y="0"/>
                </a:lnTo>
                <a:lnTo>
                  <a:pt x="6648057" y="10287000"/>
                </a:lnTo>
                <a:lnTo>
                  <a:pt x="0" y="10287000"/>
                </a:lnTo>
                <a:lnTo>
                  <a:pt x="0" y="0"/>
                </a:lnTo>
                <a:close/>
              </a:path>
            </a:pathLst>
          </a:custGeom>
          <a:blipFill>
            <a:blip r:embed="rId2"/>
            <a:stretch>
              <a:fillRect l="-66329" t="0" r="-39985" b="0"/>
            </a:stretch>
          </a:blipFill>
        </p:spPr>
      </p:sp>
      <p:sp>
        <p:nvSpPr>
          <p:cNvPr name="TextBox 13" id="13"/>
          <p:cNvSpPr txBox="true"/>
          <p:nvPr/>
        </p:nvSpPr>
        <p:spPr>
          <a:xfrm rot="0">
            <a:off x="1033105" y="923925"/>
            <a:ext cx="6336618" cy="863600"/>
          </a:xfrm>
          <a:prstGeom prst="rect">
            <a:avLst/>
          </a:prstGeom>
        </p:spPr>
        <p:txBody>
          <a:bodyPr anchor="t" rtlCol="false" tIns="0" lIns="0" bIns="0" rIns="0">
            <a:spAutoFit/>
          </a:bodyPr>
          <a:lstStyle/>
          <a:p>
            <a:pPr algn="l" marL="0" indent="0" lvl="0">
              <a:lnSpc>
                <a:spcPts val="7000"/>
              </a:lnSpc>
              <a:spcBef>
                <a:spcPct val="0"/>
              </a:spcBef>
            </a:pPr>
            <a:r>
              <a:rPr lang="en-US" sz="5000" spc="-100">
                <a:solidFill>
                  <a:srgbClr val="191919"/>
                </a:solidFill>
                <a:latin typeface="Blueberry"/>
              </a:rPr>
              <a:t>Fungsi   Aplikasi</a:t>
            </a:r>
          </a:p>
        </p:txBody>
      </p:sp>
      <p:grpSp>
        <p:nvGrpSpPr>
          <p:cNvPr name="Group 14" id="14"/>
          <p:cNvGrpSpPr/>
          <p:nvPr/>
        </p:nvGrpSpPr>
        <p:grpSpPr>
          <a:xfrm rot="0">
            <a:off x="11639943" y="0"/>
            <a:ext cx="6648057" cy="10287000"/>
            <a:chOff x="0" y="0"/>
            <a:chExt cx="1750928" cy="2709333"/>
          </a:xfrm>
        </p:grpSpPr>
        <p:sp>
          <p:nvSpPr>
            <p:cNvPr name="Freeform 15" id="15"/>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alpha val="29804"/>
              </a:srgbClr>
            </a:solidFill>
            <a:ln cap="sq">
              <a:noFill/>
              <a:prstDash val="solid"/>
              <a:miter/>
            </a:ln>
          </p:spPr>
        </p:sp>
        <p:sp>
          <p:nvSpPr>
            <p:cNvPr name="TextBox 16" id="16"/>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0" y="-742840"/>
            <a:ext cx="4895221" cy="11772679"/>
            <a:chOff x="0" y="0"/>
            <a:chExt cx="1186747" cy="2854048"/>
          </a:xfrm>
        </p:grpSpPr>
        <p:sp>
          <p:nvSpPr>
            <p:cNvPr name="Freeform 3" id="3"/>
            <p:cNvSpPr/>
            <p:nvPr/>
          </p:nvSpPr>
          <p:spPr>
            <a:xfrm flipH="false" flipV="false" rot="0">
              <a:off x="0" y="0"/>
              <a:ext cx="1186747" cy="2854048"/>
            </a:xfrm>
            <a:custGeom>
              <a:avLst/>
              <a:gdLst/>
              <a:ahLst/>
              <a:cxnLst/>
              <a:rect r="r" b="b" t="t" l="l"/>
              <a:pathLst>
                <a:path h="2854048" w="1186747">
                  <a:moveTo>
                    <a:pt x="68006" y="0"/>
                  </a:moveTo>
                  <a:lnTo>
                    <a:pt x="1118742" y="0"/>
                  </a:lnTo>
                  <a:cubicBezTo>
                    <a:pt x="1156300" y="0"/>
                    <a:pt x="1186747" y="30447"/>
                    <a:pt x="1186747" y="68006"/>
                  </a:cubicBezTo>
                  <a:lnTo>
                    <a:pt x="1186747" y="2786042"/>
                  </a:lnTo>
                  <a:cubicBezTo>
                    <a:pt x="1186747" y="2823601"/>
                    <a:pt x="1156300" y="2854048"/>
                    <a:pt x="1118742" y="2854048"/>
                  </a:cubicBezTo>
                  <a:lnTo>
                    <a:pt x="68006" y="2854048"/>
                  </a:lnTo>
                  <a:cubicBezTo>
                    <a:pt x="30447" y="2854048"/>
                    <a:pt x="0" y="2823601"/>
                    <a:pt x="0" y="2786042"/>
                  </a:cubicBezTo>
                  <a:lnTo>
                    <a:pt x="0" y="68006"/>
                  </a:lnTo>
                  <a:cubicBezTo>
                    <a:pt x="0" y="30447"/>
                    <a:pt x="30447" y="0"/>
                    <a:pt x="68006" y="0"/>
                  </a:cubicBezTo>
                  <a:close/>
                </a:path>
              </a:pathLst>
            </a:custGeom>
            <a:solidFill>
              <a:srgbClr val="106861"/>
            </a:solidFill>
            <a:ln cap="rnd">
              <a:noFill/>
              <a:prstDash val="solid"/>
              <a:round/>
            </a:ln>
          </p:spPr>
        </p:sp>
        <p:sp>
          <p:nvSpPr>
            <p:cNvPr name="TextBox 4" id="4"/>
            <p:cNvSpPr txBox="true"/>
            <p:nvPr/>
          </p:nvSpPr>
          <p:spPr>
            <a:xfrm>
              <a:off x="0" y="-19050"/>
              <a:ext cx="1186747"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662032" y="1028700"/>
            <a:ext cx="2264637" cy="1659361"/>
          </a:xfrm>
          <a:custGeom>
            <a:avLst/>
            <a:gdLst/>
            <a:ahLst/>
            <a:cxnLst/>
            <a:rect r="r" b="b" t="t" l="l"/>
            <a:pathLst>
              <a:path h="1659361" w="2264637">
                <a:moveTo>
                  <a:pt x="0" y="0"/>
                </a:moveTo>
                <a:lnTo>
                  <a:pt x="2264637" y="0"/>
                </a:lnTo>
                <a:lnTo>
                  <a:pt x="2264637" y="1659361"/>
                </a:lnTo>
                <a:lnTo>
                  <a:pt x="0" y="165936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076913" y="347378"/>
            <a:ext cx="11182387" cy="10287000"/>
          </a:xfrm>
          <a:custGeom>
            <a:avLst/>
            <a:gdLst/>
            <a:ahLst/>
            <a:cxnLst/>
            <a:rect r="r" b="b" t="t" l="l"/>
            <a:pathLst>
              <a:path h="10287000" w="11182387">
                <a:moveTo>
                  <a:pt x="0" y="0"/>
                </a:moveTo>
                <a:lnTo>
                  <a:pt x="11182387" y="0"/>
                </a:lnTo>
                <a:lnTo>
                  <a:pt x="11182387" y="10287000"/>
                </a:lnTo>
                <a:lnTo>
                  <a:pt x="0" y="10287000"/>
                </a:lnTo>
                <a:lnTo>
                  <a:pt x="0" y="0"/>
                </a:lnTo>
                <a:close/>
              </a:path>
            </a:pathLst>
          </a:custGeom>
          <a:blipFill>
            <a:blip r:embed="rId4"/>
            <a:stretch>
              <a:fillRect l="0" t="0" r="0" b="0"/>
            </a:stretch>
          </a:blipFill>
        </p:spPr>
      </p:sp>
      <p:sp>
        <p:nvSpPr>
          <p:cNvPr name="TextBox 7" id="7"/>
          <p:cNvSpPr txBox="true"/>
          <p:nvPr/>
        </p:nvSpPr>
        <p:spPr>
          <a:xfrm rot="0">
            <a:off x="817790" y="3505200"/>
            <a:ext cx="3259642" cy="2095500"/>
          </a:xfrm>
          <a:prstGeom prst="rect">
            <a:avLst/>
          </a:prstGeom>
        </p:spPr>
        <p:txBody>
          <a:bodyPr anchor="t" rtlCol="false" tIns="0" lIns="0" bIns="0" rIns="0">
            <a:spAutoFit/>
          </a:bodyPr>
          <a:lstStyle/>
          <a:p>
            <a:pPr algn="l">
              <a:lnSpc>
                <a:spcPts val="8400"/>
              </a:lnSpc>
            </a:pPr>
            <a:r>
              <a:rPr lang="en-US" sz="6000" spc="-120">
                <a:solidFill>
                  <a:srgbClr val="FFFFFF"/>
                </a:solidFill>
                <a:latin typeface="Blueberry"/>
              </a:rPr>
              <a:t>Use Case</a:t>
            </a:r>
          </a:p>
          <a:p>
            <a:pPr algn="l" marL="0" indent="0" lvl="0">
              <a:lnSpc>
                <a:spcPts val="8400"/>
              </a:lnSpc>
              <a:spcBef>
                <a:spcPct val="0"/>
              </a:spcBef>
            </a:pPr>
            <a:r>
              <a:rPr lang="en-US" sz="6000" spc="-120">
                <a:solidFill>
                  <a:srgbClr val="FFFFFF"/>
                </a:solidFill>
                <a:latin typeface="Blueberry"/>
              </a:rPr>
              <a:t>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3348832"/>
            <a:ext cx="8575931" cy="3086100"/>
            <a:chOff x="0" y="0"/>
            <a:chExt cx="2258681" cy="812800"/>
          </a:xfrm>
        </p:grpSpPr>
        <p:sp>
          <p:nvSpPr>
            <p:cNvPr name="Freeform 11" id="11"/>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5317592" y="3667419"/>
            <a:ext cx="7694557" cy="2005905"/>
          </a:xfrm>
          <a:prstGeom prst="rect">
            <a:avLst/>
          </a:prstGeom>
        </p:spPr>
        <p:txBody>
          <a:bodyPr anchor="t" rtlCol="false" tIns="0" lIns="0" bIns="0" rIns="0">
            <a:spAutoFit/>
          </a:bodyPr>
          <a:lstStyle/>
          <a:p>
            <a:pPr algn="ctr">
              <a:lnSpc>
                <a:spcPts val="16333"/>
              </a:lnSpc>
              <a:spcBef>
                <a:spcPct val="0"/>
              </a:spcBef>
            </a:pPr>
            <a:r>
              <a:rPr lang="en-US" sz="11835">
                <a:solidFill>
                  <a:srgbClr val="FFFFFF"/>
                </a:solidFill>
                <a:latin typeface="Blueberry"/>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DAGFTTqer18</dc:identifier>
  <dcterms:modified xsi:type="dcterms:W3CDTF">2011-08-01T06:04:30Z</dcterms:modified>
  <cp:revision>1</cp:revision>
  <dc:title>Project Presentation PASTI_Kelompok07_D3TI_007_023_037_052</dc:title>
</cp:coreProperties>
</file>